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75" r:id="rId2"/>
  </p:sldMasterIdLst>
  <p:notesMasterIdLst>
    <p:notesMasterId r:id="rId18"/>
  </p:notesMasterIdLst>
  <p:handoutMasterIdLst>
    <p:handoutMasterId r:id="rId19"/>
  </p:handoutMasterIdLst>
  <p:sldIdLst>
    <p:sldId id="365" r:id="rId3"/>
    <p:sldId id="369" r:id="rId4"/>
    <p:sldId id="371" r:id="rId5"/>
    <p:sldId id="372" r:id="rId6"/>
    <p:sldId id="354" r:id="rId7"/>
    <p:sldId id="390" r:id="rId8"/>
    <p:sldId id="392" r:id="rId9"/>
    <p:sldId id="374" r:id="rId10"/>
    <p:sldId id="393" r:id="rId11"/>
    <p:sldId id="284" r:id="rId12"/>
    <p:sldId id="389" r:id="rId13"/>
    <p:sldId id="395" r:id="rId14"/>
    <p:sldId id="362" r:id="rId15"/>
    <p:sldId id="386" r:id="rId16"/>
    <p:sldId id="364"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CC9900"/>
    <a:srgbClr val="A193C7"/>
    <a:srgbClr val="5F8BB2"/>
    <a:srgbClr val="91C4D2"/>
    <a:srgbClr val="6699FF"/>
    <a:srgbClr val="54985F"/>
    <a:srgbClr val="EE4A24"/>
    <a:srgbClr val="434343"/>
    <a:srgbClr val="FF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4" autoAdjust="0"/>
    <p:restoredTop sz="96224" autoAdjust="0"/>
  </p:normalViewPr>
  <p:slideViewPr>
    <p:cSldViewPr snapToGrid="0">
      <p:cViewPr varScale="1">
        <p:scale>
          <a:sx n="59" d="100"/>
          <a:sy n="59" d="100"/>
        </p:scale>
        <p:origin x="844" y="28"/>
      </p:cViewPr>
      <p:guideLst>
        <p:guide orient="horz" pos="2160"/>
        <p:guide pos="3864"/>
      </p:guideLst>
    </p:cSldViewPr>
  </p:slideViewPr>
  <p:notesTextViewPr>
    <p:cViewPr>
      <p:scale>
        <a:sx n="1" d="1"/>
        <a:sy n="1" d="1"/>
      </p:scale>
      <p:origin x="0" y="0"/>
    </p:cViewPr>
  </p:notesTextViewPr>
  <p:notesViewPr>
    <p:cSldViewPr snapToGrid="0">
      <p:cViewPr varScale="1">
        <p:scale>
          <a:sx n="52" d="100"/>
          <a:sy n="52"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46581-7F7A-480D-81C6-57715117A65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9A8661-D047-41BE-8A01-BA2A4DEA9E8D}">
      <dgm:prSet/>
      <dgm:spPr/>
      <dgm:t>
        <a:bodyPr/>
        <a:lstStyle/>
        <a:p>
          <a:pPr>
            <a:lnSpc>
              <a:spcPct val="100000"/>
            </a:lnSpc>
          </a:pPr>
          <a:r>
            <a:rPr lang="en-US" dirty="0"/>
            <a:t>The purpose of this program is to provide students and families with the information they need to go through the financial aid and paying for college process. </a:t>
          </a:r>
        </a:p>
      </dgm:t>
    </dgm:pt>
    <dgm:pt modelId="{05784E20-EECF-4DF0-A980-CB7CEE6E5CD9}" type="parTrans" cxnId="{5CC4F7CA-B0CC-444C-8F84-2636DC034A99}">
      <dgm:prSet/>
      <dgm:spPr/>
      <dgm:t>
        <a:bodyPr/>
        <a:lstStyle/>
        <a:p>
          <a:endParaRPr lang="en-US"/>
        </a:p>
      </dgm:t>
    </dgm:pt>
    <dgm:pt modelId="{9DB9A9CD-1404-4413-80BF-AAB79B29EF2D}" type="sibTrans" cxnId="{5CC4F7CA-B0CC-444C-8F84-2636DC034A99}">
      <dgm:prSet/>
      <dgm:spPr/>
      <dgm:t>
        <a:bodyPr/>
        <a:lstStyle/>
        <a:p>
          <a:endParaRPr lang="en-US"/>
        </a:p>
      </dgm:t>
    </dgm:pt>
    <dgm:pt modelId="{51508114-CEE5-47B2-98B3-B822B0AAA2DA}">
      <dgm:prSet/>
      <dgm:spPr/>
      <dgm:t>
        <a:bodyPr/>
        <a:lstStyle/>
        <a:p>
          <a:pPr>
            <a:lnSpc>
              <a:spcPct val="100000"/>
            </a:lnSpc>
          </a:pPr>
          <a:r>
            <a:rPr lang="en-US" dirty="0"/>
            <a:t>A </a:t>
          </a:r>
          <a:r>
            <a:rPr lang="en-US" b="1" dirty="0">
              <a:solidFill>
                <a:schemeClr val="accent2"/>
              </a:solidFill>
            </a:rPr>
            <a:t>FREE</a:t>
          </a:r>
          <a:r>
            <a:rPr lang="en-US" dirty="0"/>
            <a:t> Financial Aid Basics presentation geared towards high school juniors and seniors. </a:t>
          </a:r>
        </a:p>
      </dgm:t>
    </dgm:pt>
    <dgm:pt modelId="{DE9DE8EB-C1A0-40F1-A1F2-8FFE1F6D39A5}" type="parTrans" cxnId="{3852F4B4-434D-4794-A3BD-B7E9B7FC9E43}">
      <dgm:prSet/>
      <dgm:spPr/>
      <dgm:t>
        <a:bodyPr/>
        <a:lstStyle/>
        <a:p>
          <a:endParaRPr lang="en-US"/>
        </a:p>
      </dgm:t>
    </dgm:pt>
    <dgm:pt modelId="{34510105-CBDD-4F31-AD3A-C6547F719322}" type="sibTrans" cxnId="{3852F4B4-434D-4794-A3BD-B7E9B7FC9E43}">
      <dgm:prSet/>
      <dgm:spPr/>
      <dgm:t>
        <a:bodyPr/>
        <a:lstStyle/>
        <a:p>
          <a:endParaRPr lang="en-US"/>
        </a:p>
      </dgm:t>
    </dgm:pt>
    <dgm:pt modelId="{1AB39A4F-6314-423D-AC39-D216F9743FE3}">
      <dgm:prSet/>
      <dgm:spPr/>
      <dgm:t>
        <a:bodyPr/>
        <a:lstStyle/>
        <a:p>
          <a:pPr>
            <a:lnSpc>
              <a:spcPct val="100000"/>
            </a:lnSpc>
          </a:pPr>
          <a:r>
            <a:rPr lang="en-US" dirty="0"/>
            <a:t>The presentation highlights information about the FAFSA, Financial Aid Award Letter, comparing colleges financially, understanding how interest works, and more.</a:t>
          </a:r>
        </a:p>
      </dgm:t>
    </dgm:pt>
    <dgm:pt modelId="{B55A8892-E0B0-4433-A0F6-AEDC144D03F4}" type="parTrans" cxnId="{E2B8F59C-F351-4B1E-8AA1-1B4558D37634}">
      <dgm:prSet/>
      <dgm:spPr/>
      <dgm:t>
        <a:bodyPr/>
        <a:lstStyle/>
        <a:p>
          <a:endParaRPr lang="en-US"/>
        </a:p>
      </dgm:t>
    </dgm:pt>
    <dgm:pt modelId="{8617674F-6DDE-46F5-B7B4-08794F97C7A7}" type="sibTrans" cxnId="{E2B8F59C-F351-4B1E-8AA1-1B4558D37634}">
      <dgm:prSet/>
      <dgm:spPr/>
      <dgm:t>
        <a:bodyPr/>
        <a:lstStyle/>
        <a:p>
          <a:endParaRPr lang="en-US"/>
        </a:p>
      </dgm:t>
    </dgm:pt>
    <dgm:pt modelId="{987EF3FF-D2BD-4473-9F39-AFBD6F62CBAB}">
      <dgm:prSet/>
      <dgm:spPr/>
      <dgm:t>
        <a:bodyPr/>
        <a:lstStyle/>
        <a:p>
          <a:pPr>
            <a:lnSpc>
              <a:spcPct val="100000"/>
            </a:lnSpc>
          </a:pPr>
          <a:r>
            <a:rPr lang="en-US" b="0" i="0" baseline="0" dirty="0"/>
            <a:t>Since</a:t>
          </a:r>
          <a:r>
            <a:rPr lang="en-US" dirty="0"/>
            <a:t> the</a:t>
          </a:r>
          <a:r>
            <a:rPr lang="en-US" b="0" i="0" baseline="0" dirty="0"/>
            <a:t> inception of the Outreach Program in 2019, CHESLA has </a:t>
          </a:r>
          <a:r>
            <a:rPr lang="en-US" dirty="0"/>
            <a:t>presented to almost 40 Financial Aid sessions. </a:t>
          </a:r>
        </a:p>
      </dgm:t>
    </dgm:pt>
    <dgm:pt modelId="{5501EE40-BDBF-4FEA-B4E2-71202A2F8EB9}" type="parTrans" cxnId="{FC459A20-A045-4DB3-B617-7F2E3B2A8DA2}">
      <dgm:prSet/>
      <dgm:spPr/>
      <dgm:t>
        <a:bodyPr/>
        <a:lstStyle/>
        <a:p>
          <a:endParaRPr lang="en-US"/>
        </a:p>
      </dgm:t>
    </dgm:pt>
    <dgm:pt modelId="{E98671D5-A781-4FB5-A8DD-F8D3CE34A6DB}" type="sibTrans" cxnId="{FC459A20-A045-4DB3-B617-7F2E3B2A8DA2}">
      <dgm:prSet/>
      <dgm:spPr/>
      <dgm:t>
        <a:bodyPr/>
        <a:lstStyle/>
        <a:p>
          <a:endParaRPr lang="en-US"/>
        </a:p>
      </dgm:t>
    </dgm:pt>
    <dgm:pt modelId="{37DE627E-0D7D-44E5-B2B8-20BF7C855BDD}" type="pres">
      <dgm:prSet presAssocID="{CF546581-7F7A-480D-81C6-57715117A657}" presName="vert0" presStyleCnt="0">
        <dgm:presLayoutVars>
          <dgm:dir/>
          <dgm:animOne val="branch"/>
          <dgm:animLvl val="lvl"/>
        </dgm:presLayoutVars>
      </dgm:prSet>
      <dgm:spPr/>
    </dgm:pt>
    <dgm:pt modelId="{35726124-3B28-45FD-A718-CF20047B9C96}" type="pres">
      <dgm:prSet presAssocID="{559A8661-D047-41BE-8A01-BA2A4DEA9E8D}" presName="thickLine" presStyleLbl="alignNode1" presStyleIdx="0" presStyleCnt="4"/>
      <dgm:spPr/>
    </dgm:pt>
    <dgm:pt modelId="{32FF065D-97F1-4B4F-A0C6-B0E00288E0CD}" type="pres">
      <dgm:prSet presAssocID="{559A8661-D047-41BE-8A01-BA2A4DEA9E8D}" presName="horz1" presStyleCnt="0"/>
      <dgm:spPr/>
    </dgm:pt>
    <dgm:pt modelId="{8895563E-887D-4467-9376-42EDFF808B92}" type="pres">
      <dgm:prSet presAssocID="{559A8661-D047-41BE-8A01-BA2A4DEA9E8D}" presName="tx1" presStyleLbl="revTx" presStyleIdx="0" presStyleCnt="4"/>
      <dgm:spPr/>
    </dgm:pt>
    <dgm:pt modelId="{23F018FF-D359-4602-B2B8-D06547EECD8B}" type="pres">
      <dgm:prSet presAssocID="{559A8661-D047-41BE-8A01-BA2A4DEA9E8D}" presName="vert1" presStyleCnt="0"/>
      <dgm:spPr/>
    </dgm:pt>
    <dgm:pt modelId="{73EA4A1A-050D-469A-9744-9A49400555F8}" type="pres">
      <dgm:prSet presAssocID="{51508114-CEE5-47B2-98B3-B822B0AAA2DA}" presName="thickLine" presStyleLbl="alignNode1" presStyleIdx="1" presStyleCnt="4"/>
      <dgm:spPr/>
    </dgm:pt>
    <dgm:pt modelId="{6F292D44-7EC2-45EB-B8E6-8E089AAF8224}" type="pres">
      <dgm:prSet presAssocID="{51508114-CEE5-47B2-98B3-B822B0AAA2DA}" presName="horz1" presStyleCnt="0"/>
      <dgm:spPr/>
    </dgm:pt>
    <dgm:pt modelId="{80208598-8013-414F-94D0-E6C44937CD92}" type="pres">
      <dgm:prSet presAssocID="{51508114-CEE5-47B2-98B3-B822B0AAA2DA}" presName="tx1" presStyleLbl="revTx" presStyleIdx="1" presStyleCnt="4"/>
      <dgm:spPr/>
    </dgm:pt>
    <dgm:pt modelId="{A377A931-854A-4C1B-8EE4-949E77E5EB4F}" type="pres">
      <dgm:prSet presAssocID="{51508114-CEE5-47B2-98B3-B822B0AAA2DA}" presName="vert1" presStyleCnt="0"/>
      <dgm:spPr/>
    </dgm:pt>
    <dgm:pt modelId="{888F2FD8-9F23-481A-B3FB-BA1D818CA6F9}" type="pres">
      <dgm:prSet presAssocID="{1AB39A4F-6314-423D-AC39-D216F9743FE3}" presName="thickLine" presStyleLbl="alignNode1" presStyleIdx="2" presStyleCnt="4"/>
      <dgm:spPr/>
    </dgm:pt>
    <dgm:pt modelId="{72C08AEC-B7E4-42FB-AF2A-A5C3B75D1FD6}" type="pres">
      <dgm:prSet presAssocID="{1AB39A4F-6314-423D-AC39-D216F9743FE3}" presName="horz1" presStyleCnt="0"/>
      <dgm:spPr/>
    </dgm:pt>
    <dgm:pt modelId="{54DCF6D2-F2CA-468A-A8FE-ACAC1B5C8A36}" type="pres">
      <dgm:prSet presAssocID="{1AB39A4F-6314-423D-AC39-D216F9743FE3}" presName="tx1" presStyleLbl="revTx" presStyleIdx="2" presStyleCnt="4"/>
      <dgm:spPr/>
    </dgm:pt>
    <dgm:pt modelId="{40AF0607-413D-4BA4-BD8E-54D4B85FEE71}" type="pres">
      <dgm:prSet presAssocID="{1AB39A4F-6314-423D-AC39-D216F9743FE3}" presName="vert1" presStyleCnt="0"/>
      <dgm:spPr/>
    </dgm:pt>
    <dgm:pt modelId="{262B2A49-CABB-46D3-AD4D-2ABDB4EDF253}" type="pres">
      <dgm:prSet presAssocID="{987EF3FF-D2BD-4473-9F39-AFBD6F62CBAB}" presName="thickLine" presStyleLbl="alignNode1" presStyleIdx="3" presStyleCnt="4"/>
      <dgm:spPr/>
    </dgm:pt>
    <dgm:pt modelId="{05E98EC0-9571-407A-BDEF-BC1B1FB5C63F}" type="pres">
      <dgm:prSet presAssocID="{987EF3FF-D2BD-4473-9F39-AFBD6F62CBAB}" presName="horz1" presStyleCnt="0"/>
      <dgm:spPr/>
    </dgm:pt>
    <dgm:pt modelId="{16986842-AA85-449D-BEE9-A97B90603EE2}" type="pres">
      <dgm:prSet presAssocID="{987EF3FF-D2BD-4473-9F39-AFBD6F62CBAB}" presName="tx1" presStyleLbl="revTx" presStyleIdx="3" presStyleCnt="4"/>
      <dgm:spPr/>
    </dgm:pt>
    <dgm:pt modelId="{74296E45-6C00-4F8A-95C0-08790F43DC94}" type="pres">
      <dgm:prSet presAssocID="{987EF3FF-D2BD-4473-9F39-AFBD6F62CBAB}" presName="vert1" presStyleCnt="0"/>
      <dgm:spPr/>
    </dgm:pt>
  </dgm:ptLst>
  <dgm:cxnLst>
    <dgm:cxn modelId="{FC459A20-A045-4DB3-B617-7F2E3B2A8DA2}" srcId="{CF546581-7F7A-480D-81C6-57715117A657}" destId="{987EF3FF-D2BD-4473-9F39-AFBD6F62CBAB}" srcOrd="3" destOrd="0" parTransId="{5501EE40-BDBF-4FEA-B4E2-71202A2F8EB9}" sibTransId="{E98671D5-A781-4FB5-A8DD-F8D3CE34A6DB}"/>
    <dgm:cxn modelId="{50F13B2C-12B1-407D-800C-4FA686F3EC42}" type="presOf" srcId="{CF546581-7F7A-480D-81C6-57715117A657}" destId="{37DE627E-0D7D-44E5-B2B8-20BF7C855BDD}" srcOrd="0" destOrd="0" presId="urn:microsoft.com/office/officeart/2008/layout/LinedList"/>
    <dgm:cxn modelId="{C09DEE34-E5E1-496D-BE2A-F58DB06B545A}" type="presOf" srcId="{559A8661-D047-41BE-8A01-BA2A4DEA9E8D}" destId="{8895563E-887D-4467-9376-42EDFF808B92}" srcOrd="0" destOrd="0" presId="urn:microsoft.com/office/officeart/2008/layout/LinedList"/>
    <dgm:cxn modelId="{9DEEA36B-D09E-4774-B369-90512B9B1913}" type="presOf" srcId="{1AB39A4F-6314-423D-AC39-D216F9743FE3}" destId="{54DCF6D2-F2CA-468A-A8FE-ACAC1B5C8A36}" srcOrd="0" destOrd="0" presId="urn:microsoft.com/office/officeart/2008/layout/LinedList"/>
    <dgm:cxn modelId="{E2B8F59C-F351-4B1E-8AA1-1B4558D37634}" srcId="{CF546581-7F7A-480D-81C6-57715117A657}" destId="{1AB39A4F-6314-423D-AC39-D216F9743FE3}" srcOrd="2" destOrd="0" parTransId="{B55A8892-E0B0-4433-A0F6-AEDC144D03F4}" sibTransId="{8617674F-6DDE-46F5-B7B4-08794F97C7A7}"/>
    <dgm:cxn modelId="{3852F4B4-434D-4794-A3BD-B7E9B7FC9E43}" srcId="{CF546581-7F7A-480D-81C6-57715117A657}" destId="{51508114-CEE5-47B2-98B3-B822B0AAA2DA}" srcOrd="1" destOrd="0" parTransId="{DE9DE8EB-C1A0-40F1-A1F2-8FFE1F6D39A5}" sibTransId="{34510105-CBDD-4F31-AD3A-C6547F719322}"/>
    <dgm:cxn modelId="{1D9B49B7-FBE0-4FED-B99A-21CFE72A5C0B}" type="presOf" srcId="{987EF3FF-D2BD-4473-9F39-AFBD6F62CBAB}" destId="{16986842-AA85-449D-BEE9-A97B90603EE2}" srcOrd="0" destOrd="0" presId="urn:microsoft.com/office/officeart/2008/layout/LinedList"/>
    <dgm:cxn modelId="{5CC4F7CA-B0CC-444C-8F84-2636DC034A99}" srcId="{CF546581-7F7A-480D-81C6-57715117A657}" destId="{559A8661-D047-41BE-8A01-BA2A4DEA9E8D}" srcOrd="0" destOrd="0" parTransId="{05784E20-EECF-4DF0-A980-CB7CEE6E5CD9}" sibTransId="{9DB9A9CD-1404-4413-80BF-AAB79B29EF2D}"/>
    <dgm:cxn modelId="{7BCCEEE7-F0B0-44B9-B2AF-47B63514F66D}" type="presOf" srcId="{51508114-CEE5-47B2-98B3-B822B0AAA2DA}" destId="{80208598-8013-414F-94D0-E6C44937CD92}" srcOrd="0" destOrd="0" presId="urn:microsoft.com/office/officeart/2008/layout/LinedList"/>
    <dgm:cxn modelId="{E643F763-3CFB-4E59-BF30-5CEFDA1C67CF}" type="presParOf" srcId="{37DE627E-0D7D-44E5-B2B8-20BF7C855BDD}" destId="{35726124-3B28-45FD-A718-CF20047B9C96}" srcOrd="0" destOrd="0" presId="urn:microsoft.com/office/officeart/2008/layout/LinedList"/>
    <dgm:cxn modelId="{1880343F-4A1B-4350-8DAC-7D8AAF2DC7D5}" type="presParOf" srcId="{37DE627E-0D7D-44E5-B2B8-20BF7C855BDD}" destId="{32FF065D-97F1-4B4F-A0C6-B0E00288E0CD}" srcOrd="1" destOrd="0" presId="urn:microsoft.com/office/officeart/2008/layout/LinedList"/>
    <dgm:cxn modelId="{8A01E984-82B0-4695-8928-6179DB98FA50}" type="presParOf" srcId="{32FF065D-97F1-4B4F-A0C6-B0E00288E0CD}" destId="{8895563E-887D-4467-9376-42EDFF808B92}" srcOrd="0" destOrd="0" presId="urn:microsoft.com/office/officeart/2008/layout/LinedList"/>
    <dgm:cxn modelId="{EE0D0EB1-7010-4639-A2C2-230846E12351}" type="presParOf" srcId="{32FF065D-97F1-4B4F-A0C6-B0E00288E0CD}" destId="{23F018FF-D359-4602-B2B8-D06547EECD8B}" srcOrd="1" destOrd="0" presId="urn:microsoft.com/office/officeart/2008/layout/LinedList"/>
    <dgm:cxn modelId="{199ABE45-505B-4E5E-BB8C-D14DFC63783C}" type="presParOf" srcId="{37DE627E-0D7D-44E5-B2B8-20BF7C855BDD}" destId="{73EA4A1A-050D-469A-9744-9A49400555F8}" srcOrd="2" destOrd="0" presId="urn:microsoft.com/office/officeart/2008/layout/LinedList"/>
    <dgm:cxn modelId="{40EC70BD-7C7B-4E19-8CD2-EBC03A5506D0}" type="presParOf" srcId="{37DE627E-0D7D-44E5-B2B8-20BF7C855BDD}" destId="{6F292D44-7EC2-45EB-B8E6-8E089AAF8224}" srcOrd="3" destOrd="0" presId="urn:microsoft.com/office/officeart/2008/layout/LinedList"/>
    <dgm:cxn modelId="{6A580F72-2215-4BC8-8269-FCBF4F99E60E}" type="presParOf" srcId="{6F292D44-7EC2-45EB-B8E6-8E089AAF8224}" destId="{80208598-8013-414F-94D0-E6C44937CD92}" srcOrd="0" destOrd="0" presId="urn:microsoft.com/office/officeart/2008/layout/LinedList"/>
    <dgm:cxn modelId="{6AF9F3CA-0D1C-4CED-88EC-846587F42EF0}" type="presParOf" srcId="{6F292D44-7EC2-45EB-B8E6-8E089AAF8224}" destId="{A377A931-854A-4C1B-8EE4-949E77E5EB4F}" srcOrd="1" destOrd="0" presId="urn:microsoft.com/office/officeart/2008/layout/LinedList"/>
    <dgm:cxn modelId="{9827B22E-F11A-4EE4-AA8D-E0FD061F0B13}" type="presParOf" srcId="{37DE627E-0D7D-44E5-B2B8-20BF7C855BDD}" destId="{888F2FD8-9F23-481A-B3FB-BA1D818CA6F9}" srcOrd="4" destOrd="0" presId="urn:microsoft.com/office/officeart/2008/layout/LinedList"/>
    <dgm:cxn modelId="{EDB9D6A4-0BFA-4B52-B5D2-27268B92EB32}" type="presParOf" srcId="{37DE627E-0D7D-44E5-B2B8-20BF7C855BDD}" destId="{72C08AEC-B7E4-42FB-AF2A-A5C3B75D1FD6}" srcOrd="5" destOrd="0" presId="urn:microsoft.com/office/officeart/2008/layout/LinedList"/>
    <dgm:cxn modelId="{4FE3D99E-7202-46D6-8B26-98A61F5F96E7}" type="presParOf" srcId="{72C08AEC-B7E4-42FB-AF2A-A5C3B75D1FD6}" destId="{54DCF6D2-F2CA-468A-A8FE-ACAC1B5C8A36}" srcOrd="0" destOrd="0" presId="urn:microsoft.com/office/officeart/2008/layout/LinedList"/>
    <dgm:cxn modelId="{53243A62-D7DC-4C18-B5DB-76DD68371759}" type="presParOf" srcId="{72C08AEC-B7E4-42FB-AF2A-A5C3B75D1FD6}" destId="{40AF0607-413D-4BA4-BD8E-54D4B85FEE71}" srcOrd="1" destOrd="0" presId="urn:microsoft.com/office/officeart/2008/layout/LinedList"/>
    <dgm:cxn modelId="{7E2E578E-0BE2-49E7-867A-C071159231E4}" type="presParOf" srcId="{37DE627E-0D7D-44E5-B2B8-20BF7C855BDD}" destId="{262B2A49-CABB-46D3-AD4D-2ABDB4EDF253}" srcOrd="6" destOrd="0" presId="urn:microsoft.com/office/officeart/2008/layout/LinedList"/>
    <dgm:cxn modelId="{8854C080-DCF0-458B-B0DF-F386580E4447}" type="presParOf" srcId="{37DE627E-0D7D-44E5-B2B8-20BF7C855BDD}" destId="{05E98EC0-9571-407A-BDEF-BC1B1FB5C63F}" srcOrd="7" destOrd="0" presId="urn:microsoft.com/office/officeart/2008/layout/LinedList"/>
    <dgm:cxn modelId="{0FE48A9E-EEA3-4B7B-9356-B3A3CACCA516}" type="presParOf" srcId="{05E98EC0-9571-407A-BDEF-BC1B1FB5C63F}" destId="{16986842-AA85-449D-BEE9-A97B90603EE2}" srcOrd="0" destOrd="0" presId="urn:microsoft.com/office/officeart/2008/layout/LinedList"/>
    <dgm:cxn modelId="{D4B4EEF1-82F5-4320-A628-043ED9257726}" type="presParOf" srcId="{05E98EC0-9571-407A-BDEF-BC1B1FB5C63F}" destId="{74296E45-6C00-4F8A-95C0-08790F43DC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BB3899-7342-4D2F-875A-6C78C8A22E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F0C0F0-6601-458D-BA79-B2A492862182}">
      <dgm:prSet phldrT="[Text]"/>
      <dgm:spPr/>
      <dgm:t>
        <a:bodyPr/>
        <a:lstStyle/>
        <a:p>
          <a:r>
            <a:rPr lang="en-US" b="1" dirty="0"/>
            <a:t>Do I have to be 18 to apply for a loan?</a:t>
          </a:r>
          <a:endParaRPr lang="en-US" dirty="0"/>
        </a:p>
      </dgm:t>
    </dgm:pt>
    <dgm:pt modelId="{C204937B-D9FF-4B06-8D14-D1F5A04F4D66}" type="parTrans" cxnId="{14B705A9-778B-42E5-B3E4-FC0FBA753473}">
      <dgm:prSet/>
      <dgm:spPr/>
      <dgm:t>
        <a:bodyPr/>
        <a:lstStyle/>
        <a:p>
          <a:endParaRPr lang="en-US"/>
        </a:p>
      </dgm:t>
    </dgm:pt>
    <dgm:pt modelId="{678A7C32-8420-401F-98C5-765996C74777}" type="sibTrans" cxnId="{14B705A9-778B-42E5-B3E4-FC0FBA753473}">
      <dgm:prSet/>
      <dgm:spPr/>
      <dgm:t>
        <a:bodyPr/>
        <a:lstStyle/>
        <a:p>
          <a:endParaRPr lang="en-US"/>
        </a:p>
      </dgm:t>
    </dgm:pt>
    <dgm:pt modelId="{3A4234E7-7348-4984-825D-144F167A50B8}">
      <dgm:prSet phldrT="[Text]"/>
      <dgm:spPr/>
      <dgm:t>
        <a:bodyPr/>
        <a:lstStyle/>
        <a:p>
          <a:r>
            <a:rPr lang="en-US" dirty="0"/>
            <a:t>In Connecticut  you can apply under the age of 18 with a co-borrower. Out of state residents attending college in Connecticut must be 18  years old.</a:t>
          </a:r>
        </a:p>
      </dgm:t>
    </dgm:pt>
    <dgm:pt modelId="{92FA0E48-0086-40F4-8BB9-9796634A3132}" type="parTrans" cxnId="{DC21110A-4184-427C-A3B4-2BF72361DBAB}">
      <dgm:prSet/>
      <dgm:spPr/>
      <dgm:t>
        <a:bodyPr/>
        <a:lstStyle/>
        <a:p>
          <a:endParaRPr lang="en-US"/>
        </a:p>
      </dgm:t>
    </dgm:pt>
    <dgm:pt modelId="{306A5CD4-B260-4965-BEC9-0BF126DD9E31}" type="sibTrans" cxnId="{DC21110A-4184-427C-A3B4-2BF72361DBAB}">
      <dgm:prSet/>
      <dgm:spPr/>
      <dgm:t>
        <a:bodyPr/>
        <a:lstStyle/>
        <a:p>
          <a:endParaRPr lang="en-US"/>
        </a:p>
      </dgm:t>
    </dgm:pt>
    <dgm:pt modelId="{0260DE64-A303-48A0-88B1-62BAE46C4A85}">
      <dgm:prSet phldrT="[Text]"/>
      <dgm:spPr/>
      <dgm:t>
        <a:bodyPr/>
        <a:lstStyle/>
        <a:p>
          <a:r>
            <a:rPr lang="en-US" b="1" dirty="0"/>
            <a:t>When should I apply for a loan?”</a:t>
          </a:r>
          <a:endParaRPr lang="en-US" dirty="0"/>
        </a:p>
      </dgm:t>
    </dgm:pt>
    <dgm:pt modelId="{3BE0E024-2217-4E7A-AC23-4A550DA275BB}" type="parTrans" cxnId="{BD6404B8-8908-4C15-AFCD-E4114AC1F827}">
      <dgm:prSet/>
      <dgm:spPr/>
      <dgm:t>
        <a:bodyPr/>
        <a:lstStyle/>
        <a:p>
          <a:endParaRPr lang="en-US"/>
        </a:p>
      </dgm:t>
    </dgm:pt>
    <dgm:pt modelId="{22507473-DFC7-4A49-A54A-5C78C8612C99}" type="sibTrans" cxnId="{BD6404B8-8908-4C15-AFCD-E4114AC1F827}">
      <dgm:prSet/>
      <dgm:spPr/>
      <dgm:t>
        <a:bodyPr/>
        <a:lstStyle/>
        <a:p>
          <a:endParaRPr lang="en-US"/>
        </a:p>
      </dgm:t>
    </dgm:pt>
    <dgm:pt modelId="{690588AF-7A6B-41B9-A3BD-65D905CA5611}">
      <dgm:prSet phldrT="[Text]"/>
      <dgm:spPr/>
      <dgm:t>
        <a:bodyPr/>
        <a:lstStyle/>
        <a:p>
          <a:pPr>
            <a:buFont typeface="Arial" panose="020B0604020202020204" pitchFamily="34" charset="0"/>
            <a:buChar char="•"/>
          </a:pPr>
          <a:r>
            <a:rPr lang="en-US" dirty="0"/>
            <a:t>There is no application deadline. A student should apply after he or she receives a financial aid award letter from a college and has determined the amount of additional funds needed.</a:t>
          </a:r>
        </a:p>
      </dgm:t>
    </dgm:pt>
    <dgm:pt modelId="{3609F0D5-5E73-4583-BB5B-CCE623014A66}" type="parTrans" cxnId="{0024ACFD-9676-4502-ABDF-E6BABA42F872}">
      <dgm:prSet/>
      <dgm:spPr/>
      <dgm:t>
        <a:bodyPr/>
        <a:lstStyle/>
        <a:p>
          <a:endParaRPr lang="en-US"/>
        </a:p>
      </dgm:t>
    </dgm:pt>
    <dgm:pt modelId="{58C5C2DC-1A51-4483-BECE-29E37DF06AEE}" type="sibTrans" cxnId="{0024ACFD-9676-4502-ABDF-E6BABA42F872}">
      <dgm:prSet/>
      <dgm:spPr/>
      <dgm:t>
        <a:bodyPr/>
        <a:lstStyle/>
        <a:p>
          <a:endParaRPr lang="en-US"/>
        </a:p>
      </dgm:t>
    </dgm:pt>
    <dgm:pt modelId="{94F31B02-1EA8-48FB-9185-BC689CAF82F3}">
      <dgm:prSet phldrT="[Text]"/>
      <dgm:spPr/>
      <dgm:t>
        <a:bodyPr/>
        <a:lstStyle/>
        <a:p>
          <a:pPr>
            <a:buFont typeface="Wingdings" panose="05000000000000000000" pitchFamily="2" charset="2"/>
            <a:buChar char="§"/>
          </a:pPr>
          <a:r>
            <a:rPr lang="en-US" b="1" dirty="0"/>
            <a:t>How long does the application process take?”</a:t>
          </a:r>
          <a:endParaRPr lang="en-US" dirty="0"/>
        </a:p>
      </dgm:t>
    </dgm:pt>
    <dgm:pt modelId="{1F2F75C4-499C-40BA-8F13-B1744FA7EA4E}" type="parTrans" cxnId="{07A8C014-3E02-404B-AA1A-53BBE8398B9A}">
      <dgm:prSet/>
      <dgm:spPr/>
      <dgm:t>
        <a:bodyPr/>
        <a:lstStyle/>
        <a:p>
          <a:endParaRPr lang="en-US"/>
        </a:p>
      </dgm:t>
    </dgm:pt>
    <dgm:pt modelId="{87EE68A1-0371-4EAB-941A-8187F57F679D}" type="sibTrans" cxnId="{07A8C014-3E02-404B-AA1A-53BBE8398B9A}">
      <dgm:prSet/>
      <dgm:spPr/>
      <dgm:t>
        <a:bodyPr/>
        <a:lstStyle/>
        <a:p>
          <a:endParaRPr lang="en-US"/>
        </a:p>
      </dgm:t>
    </dgm:pt>
    <dgm:pt modelId="{A80D805E-39F3-46D2-A8C0-86E3D9C0B9C1}">
      <dgm:prSet/>
      <dgm:spPr/>
      <dgm:t>
        <a:bodyPr/>
        <a:lstStyle/>
        <a:p>
          <a:r>
            <a:rPr lang="en-US" dirty="0"/>
            <a:t>The review and processing of an application takes no longer than 2 weeks. The school will then need to certify the loan and there is a required rescission period. At that point, the school will set a disbursement date with the loan servicer.</a:t>
          </a:r>
        </a:p>
      </dgm:t>
    </dgm:pt>
    <dgm:pt modelId="{54D44F5E-8D84-4704-A89E-BF9C9C338474}" type="parTrans" cxnId="{301A6D32-F91D-4E92-8D25-F32CE4C9028B}">
      <dgm:prSet/>
      <dgm:spPr/>
      <dgm:t>
        <a:bodyPr/>
        <a:lstStyle/>
        <a:p>
          <a:endParaRPr lang="en-US"/>
        </a:p>
      </dgm:t>
    </dgm:pt>
    <dgm:pt modelId="{1790B722-4BAC-4DAB-9DF7-602989A91A76}" type="sibTrans" cxnId="{301A6D32-F91D-4E92-8D25-F32CE4C9028B}">
      <dgm:prSet/>
      <dgm:spPr/>
      <dgm:t>
        <a:bodyPr/>
        <a:lstStyle/>
        <a:p>
          <a:endParaRPr lang="en-US"/>
        </a:p>
      </dgm:t>
    </dgm:pt>
    <dgm:pt modelId="{71434FCE-24D3-44C0-AAE4-35A1980DC4B6}">
      <dgm:prSet/>
      <dgm:spPr/>
      <dgm:t>
        <a:bodyPr/>
        <a:lstStyle/>
        <a:p>
          <a:r>
            <a:rPr lang="en-US" b="1" dirty="0"/>
            <a:t>What fees are required?”</a:t>
          </a:r>
          <a:endParaRPr lang="en-US" dirty="0"/>
        </a:p>
      </dgm:t>
    </dgm:pt>
    <dgm:pt modelId="{99EBDC8A-F5AA-4D76-A329-0F1303C67897}" type="parTrans" cxnId="{5A6091DD-0144-4ECD-AE39-6A95C5CAC6CE}">
      <dgm:prSet/>
      <dgm:spPr/>
      <dgm:t>
        <a:bodyPr/>
        <a:lstStyle/>
        <a:p>
          <a:endParaRPr lang="en-US"/>
        </a:p>
      </dgm:t>
    </dgm:pt>
    <dgm:pt modelId="{ADA72B8A-ABD3-49B6-A40D-06591010E8B6}" type="sibTrans" cxnId="{5A6091DD-0144-4ECD-AE39-6A95C5CAC6CE}">
      <dgm:prSet/>
      <dgm:spPr/>
      <dgm:t>
        <a:bodyPr/>
        <a:lstStyle/>
        <a:p>
          <a:endParaRPr lang="en-US"/>
        </a:p>
      </dgm:t>
    </dgm:pt>
    <dgm:pt modelId="{C57561FC-6AFE-43C5-9389-512AD1D6C3D9}">
      <dgm:prSet/>
      <dgm:spPr/>
      <dgm:t>
        <a:bodyPr/>
        <a:lstStyle/>
        <a:p>
          <a:pPr>
            <a:buFont typeface="Arial" panose="020B0604020202020204" pitchFamily="34" charset="0"/>
            <a:buChar char="•"/>
          </a:pPr>
          <a:r>
            <a:rPr lang="en-US" dirty="0"/>
            <a:t>There are NO FEES with CHESLA Loans!</a:t>
          </a:r>
        </a:p>
      </dgm:t>
    </dgm:pt>
    <dgm:pt modelId="{F5737D68-415D-487E-B2F2-BF8DD606B780}" type="parTrans" cxnId="{8A62422E-D92D-4D88-B17D-0132E5B5A61A}">
      <dgm:prSet/>
      <dgm:spPr/>
      <dgm:t>
        <a:bodyPr/>
        <a:lstStyle/>
        <a:p>
          <a:endParaRPr lang="en-US"/>
        </a:p>
      </dgm:t>
    </dgm:pt>
    <dgm:pt modelId="{88F27815-6022-46E2-A83C-E02389F97C5B}" type="sibTrans" cxnId="{8A62422E-D92D-4D88-B17D-0132E5B5A61A}">
      <dgm:prSet/>
      <dgm:spPr/>
      <dgm:t>
        <a:bodyPr/>
        <a:lstStyle/>
        <a:p>
          <a:endParaRPr lang="en-US"/>
        </a:p>
      </dgm:t>
    </dgm:pt>
    <dgm:pt modelId="{2EA4BEE5-435B-4C0A-A38B-1A27F8FCEA8E}" type="pres">
      <dgm:prSet presAssocID="{08BB3899-7342-4D2F-875A-6C78C8A22E7A}" presName="linear" presStyleCnt="0">
        <dgm:presLayoutVars>
          <dgm:animLvl val="lvl"/>
          <dgm:resizeHandles val="exact"/>
        </dgm:presLayoutVars>
      </dgm:prSet>
      <dgm:spPr/>
    </dgm:pt>
    <dgm:pt modelId="{CC1A91AC-D22C-4F09-8E09-21363C002334}" type="pres">
      <dgm:prSet presAssocID="{0FF0C0F0-6601-458D-BA79-B2A492862182}" presName="parentText" presStyleLbl="node1" presStyleIdx="0" presStyleCnt="4">
        <dgm:presLayoutVars>
          <dgm:chMax val="0"/>
          <dgm:bulletEnabled val="1"/>
        </dgm:presLayoutVars>
      </dgm:prSet>
      <dgm:spPr/>
    </dgm:pt>
    <dgm:pt modelId="{9746F7E4-BF42-41B5-97E4-9CF50275A170}" type="pres">
      <dgm:prSet presAssocID="{0FF0C0F0-6601-458D-BA79-B2A492862182}" presName="childText" presStyleLbl="revTx" presStyleIdx="0" presStyleCnt="4">
        <dgm:presLayoutVars>
          <dgm:bulletEnabled val="1"/>
        </dgm:presLayoutVars>
      </dgm:prSet>
      <dgm:spPr/>
    </dgm:pt>
    <dgm:pt modelId="{BF27F4FA-7F7D-4B68-9581-93E317A7AEC1}" type="pres">
      <dgm:prSet presAssocID="{0260DE64-A303-48A0-88B1-62BAE46C4A85}" presName="parentText" presStyleLbl="node1" presStyleIdx="1" presStyleCnt="4">
        <dgm:presLayoutVars>
          <dgm:chMax val="0"/>
          <dgm:bulletEnabled val="1"/>
        </dgm:presLayoutVars>
      </dgm:prSet>
      <dgm:spPr/>
    </dgm:pt>
    <dgm:pt modelId="{EC66070D-234C-4CF8-9232-DC4F644375AA}" type="pres">
      <dgm:prSet presAssocID="{0260DE64-A303-48A0-88B1-62BAE46C4A85}" presName="childText" presStyleLbl="revTx" presStyleIdx="1" presStyleCnt="4">
        <dgm:presLayoutVars>
          <dgm:bulletEnabled val="1"/>
        </dgm:presLayoutVars>
      </dgm:prSet>
      <dgm:spPr/>
    </dgm:pt>
    <dgm:pt modelId="{684CE6EF-9FDF-4DDB-8773-851351DFA154}" type="pres">
      <dgm:prSet presAssocID="{94F31B02-1EA8-48FB-9185-BC689CAF82F3}" presName="parentText" presStyleLbl="node1" presStyleIdx="2" presStyleCnt="4">
        <dgm:presLayoutVars>
          <dgm:chMax val="0"/>
          <dgm:bulletEnabled val="1"/>
        </dgm:presLayoutVars>
      </dgm:prSet>
      <dgm:spPr/>
    </dgm:pt>
    <dgm:pt modelId="{ABC87B90-B614-40CC-97B2-004F6C470AB6}" type="pres">
      <dgm:prSet presAssocID="{94F31B02-1EA8-48FB-9185-BC689CAF82F3}" presName="childText" presStyleLbl="revTx" presStyleIdx="2" presStyleCnt="4">
        <dgm:presLayoutVars>
          <dgm:bulletEnabled val="1"/>
        </dgm:presLayoutVars>
      </dgm:prSet>
      <dgm:spPr/>
    </dgm:pt>
    <dgm:pt modelId="{6FA88F22-7853-4029-91BD-B694660FA5BC}" type="pres">
      <dgm:prSet presAssocID="{71434FCE-24D3-44C0-AAE4-35A1980DC4B6}" presName="parentText" presStyleLbl="node1" presStyleIdx="3" presStyleCnt="4">
        <dgm:presLayoutVars>
          <dgm:chMax val="0"/>
          <dgm:bulletEnabled val="1"/>
        </dgm:presLayoutVars>
      </dgm:prSet>
      <dgm:spPr/>
    </dgm:pt>
    <dgm:pt modelId="{64DCCEBF-EB0F-43C9-9384-624FBF6118C3}" type="pres">
      <dgm:prSet presAssocID="{71434FCE-24D3-44C0-AAE4-35A1980DC4B6}" presName="childText" presStyleLbl="revTx" presStyleIdx="3" presStyleCnt="4">
        <dgm:presLayoutVars>
          <dgm:bulletEnabled val="1"/>
        </dgm:presLayoutVars>
      </dgm:prSet>
      <dgm:spPr/>
    </dgm:pt>
  </dgm:ptLst>
  <dgm:cxnLst>
    <dgm:cxn modelId="{DC21110A-4184-427C-A3B4-2BF72361DBAB}" srcId="{0FF0C0F0-6601-458D-BA79-B2A492862182}" destId="{3A4234E7-7348-4984-825D-144F167A50B8}" srcOrd="0" destOrd="0" parTransId="{92FA0E48-0086-40F4-8BB9-9796634A3132}" sibTransId="{306A5CD4-B260-4965-BEC9-0BF126DD9E31}"/>
    <dgm:cxn modelId="{07A8C014-3E02-404B-AA1A-53BBE8398B9A}" srcId="{08BB3899-7342-4D2F-875A-6C78C8A22E7A}" destId="{94F31B02-1EA8-48FB-9185-BC689CAF82F3}" srcOrd="2" destOrd="0" parTransId="{1F2F75C4-499C-40BA-8F13-B1744FA7EA4E}" sibTransId="{87EE68A1-0371-4EAB-941A-8187F57F679D}"/>
    <dgm:cxn modelId="{D7DB7615-B3DD-424F-9F62-C4D44F611741}" type="presOf" srcId="{0260DE64-A303-48A0-88B1-62BAE46C4A85}" destId="{BF27F4FA-7F7D-4B68-9581-93E317A7AEC1}" srcOrd="0" destOrd="0" presId="urn:microsoft.com/office/officeart/2005/8/layout/vList2"/>
    <dgm:cxn modelId="{E9110B19-FD9D-4029-9BB1-9FC841754E55}" type="presOf" srcId="{71434FCE-24D3-44C0-AAE4-35A1980DC4B6}" destId="{6FA88F22-7853-4029-91BD-B694660FA5BC}" srcOrd="0" destOrd="0" presId="urn:microsoft.com/office/officeart/2005/8/layout/vList2"/>
    <dgm:cxn modelId="{8A62422E-D92D-4D88-B17D-0132E5B5A61A}" srcId="{71434FCE-24D3-44C0-AAE4-35A1980DC4B6}" destId="{C57561FC-6AFE-43C5-9389-512AD1D6C3D9}" srcOrd="0" destOrd="0" parTransId="{F5737D68-415D-487E-B2F2-BF8DD606B780}" sibTransId="{88F27815-6022-46E2-A83C-E02389F97C5B}"/>
    <dgm:cxn modelId="{301A6D32-F91D-4E92-8D25-F32CE4C9028B}" srcId="{94F31B02-1EA8-48FB-9185-BC689CAF82F3}" destId="{A80D805E-39F3-46D2-A8C0-86E3D9C0B9C1}" srcOrd="0" destOrd="0" parTransId="{54D44F5E-8D84-4704-A89E-BF9C9C338474}" sibTransId="{1790B722-4BAC-4DAB-9DF7-602989A91A76}"/>
    <dgm:cxn modelId="{CF987E3C-CF44-46BC-BFEE-E348B2A6A268}" type="presOf" srcId="{94F31B02-1EA8-48FB-9185-BC689CAF82F3}" destId="{684CE6EF-9FDF-4DDB-8773-851351DFA154}" srcOrd="0" destOrd="0" presId="urn:microsoft.com/office/officeart/2005/8/layout/vList2"/>
    <dgm:cxn modelId="{F7903348-426F-4EC5-A5EF-43E2D7F0A48A}" type="presOf" srcId="{A80D805E-39F3-46D2-A8C0-86E3D9C0B9C1}" destId="{ABC87B90-B614-40CC-97B2-004F6C470AB6}" srcOrd="0" destOrd="0" presId="urn:microsoft.com/office/officeart/2005/8/layout/vList2"/>
    <dgm:cxn modelId="{66BB4A58-9C32-4991-90F1-DD1E437C1DEE}" type="presOf" srcId="{08BB3899-7342-4D2F-875A-6C78C8A22E7A}" destId="{2EA4BEE5-435B-4C0A-A38B-1A27F8FCEA8E}" srcOrd="0" destOrd="0" presId="urn:microsoft.com/office/officeart/2005/8/layout/vList2"/>
    <dgm:cxn modelId="{6D4BBB98-58C2-4BD6-9967-45D522FFFF09}" type="presOf" srcId="{C57561FC-6AFE-43C5-9389-512AD1D6C3D9}" destId="{64DCCEBF-EB0F-43C9-9384-624FBF6118C3}" srcOrd="0" destOrd="0" presId="urn:microsoft.com/office/officeart/2005/8/layout/vList2"/>
    <dgm:cxn modelId="{14B705A9-778B-42E5-B3E4-FC0FBA753473}" srcId="{08BB3899-7342-4D2F-875A-6C78C8A22E7A}" destId="{0FF0C0F0-6601-458D-BA79-B2A492862182}" srcOrd="0" destOrd="0" parTransId="{C204937B-D9FF-4B06-8D14-D1F5A04F4D66}" sibTransId="{678A7C32-8420-401F-98C5-765996C74777}"/>
    <dgm:cxn modelId="{736A33AB-3E88-41A3-A761-74C26DE60358}" type="presOf" srcId="{3A4234E7-7348-4984-825D-144F167A50B8}" destId="{9746F7E4-BF42-41B5-97E4-9CF50275A170}" srcOrd="0" destOrd="0" presId="urn:microsoft.com/office/officeart/2005/8/layout/vList2"/>
    <dgm:cxn modelId="{BD6404B8-8908-4C15-AFCD-E4114AC1F827}" srcId="{08BB3899-7342-4D2F-875A-6C78C8A22E7A}" destId="{0260DE64-A303-48A0-88B1-62BAE46C4A85}" srcOrd="1" destOrd="0" parTransId="{3BE0E024-2217-4E7A-AC23-4A550DA275BB}" sibTransId="{22507473-DFC7-4A49-A54A-5C78C8612C99}"/>
    <dgm:cxn modelId="{5A6091DD-0144-4ECD-AE39-6A95C5CAC6CE}" srcId="{08BB3899-7342-4D2F-875A-6C78C8A22E7A}" destId="{71434FCE-24D3-44C0-AAE4-35A1980DC4B6}" srcOrd="3" destOrd="0" parTransId="{99EBDC8A-F5AA-4D76-A329-0F1303C67897}" sibTransId="{ADA72B8A-ABD3-49B6-A40D-06591010E8B6}"/>
    <dgm:cxn modelId="{99957DE2-2CC0-4168-A7FA-AF90BE595983}" type="presOf" srcId="{0FF0C0F0-6601-458D-BA79-B2A492862182}" destId="{CC1A91AC-D22C-4F09-8E09-21363C002334}" srcOrd="0" destOrd="0" presId="urn:microsoft.com/office/officeart/2005/8/layout/vList2"/>
    <dgm:cxn modelId="{4865D7E2-77C0-42C2-808B-BA1945EF64EE}" type="presOf" srcId="{690588AF-7A6B-41B9-A3BD-65D905CA5611}" destId="{EC66070D-234C-4CF8-9232-DC4F644375AA}" srcOrd="0" destOrd="0" presId="urn:microsoft.com/office/officeart/2005/8/layout/vList2"/>
    <dgm:cxn modelId="{0024ACFD-9676-4502-ABDF-E6BABA42F872}" srcId="{0260DE64-A303-48A0-88B1-62BAE46C4A85}" destId="{690588AF-7A6B-41B9-A3BD-65D905CA5611}" srcOrd="0" destOrd="0" parTransId="{3609F0D5-5E73-4583-BB5B-CCE623014A66}" sibTransId="{58C5C2DC-1A51-4483-BECE-29E37DF06AEE}"/>
    <dgm:cxn modelId="{D2F4858C-8E84-432B-BAE2-837A8237CB3C}" type="presParOf" srcId="{2EA4BEE5-435B-4C0A-A38B-1A27F8FCEA8E}" destId="{CC1A91AC-D22C-4F09-8E09-21363C002334}" srcOrd="0" destOrd="0" presId="urn:microsoft.com/office/officeart/2005/8/layout/vList2"/>
    <dgm:cxn modelId="{7820A7C5-A508-4C0E-815A-0B8237D1C4C1}" type="presParOf" srcId="{2EA4BEE5-435B-4C0A-A38B-1A27F8FCEA8E}" destId="{9746F7E4-BF42-41B5-97E4-9CF50275A170}" srcOrd="1" destOrd="0" presId="urn:microsoft.com/office/officeart/2005/8/layout/vList2"/>
    <dgm:cxn modelId="{154068EF-5B1C-4317-82F2-0E339DAE9ADF}" type="presParOf" srcId="{2EA4BEE5-435B-4C0A-A38B-1A27F8FCEA8E}" destId="{BF27F4FA-7F7D-4B68-9581-93E317A7AEC1}" srcOrd="2" destOrd="0" presId="urn:microsoft.com/office/officeart/2005/8/layout/vList2"/>
    <dgm:cxn modelId="{9772DE55-7B53-4744-AF0D-5B4C95CFCED8}" type="presParOf" srcId="{2EA4BEE5-435B-4C0A-A38B-1A27F8FCEA8E}" destId="{EC66070D-234C-4CF8-9232-DC4F644375AA}" srcOrd="3" destOrd="0" presId="urn:microsoft.com/office/officeart/2005/8/layout/vList2"/>
    <dgm:cxn modelId="{FE6CE59D-25EE-4BAF-AAB4-410A6D588096}" type="presParOf" srcId="{2EA4BEE5-435B-4C0A-A38B-1A27F8FCEA8E}" destId="{684CE6EF-9FDF-4DDB-8773-851351DFA154}" srcOrd="4" destOrd="0" presId="urn:microsoft.com/office/officeart/2005/8/layout/vList2"/>
    <dgm:cxn modelId="{B393324E-9F40-4681-BB02-C83EDD4BD550}" type="presParOf" srcId="{2EA4BEE5-435B-4C0A-A38B-1A27F8FCEA8E}" destId="{ABC87B90-B614-40CC-97B2-004F6C470AB6}" srcOrd="5" destOrd="0" presId="urn:microsoft.com/office/officeart/2005/8/layout/vList2"/>
    <dgm:cxn modelId="{BD6B642E-E8FD-41AE-A342-93C4757CA5EF}" type="presParOf" srcId="{2EA4BEE5-435B-4C0A-A38B-1A27F8FCEA8E}" destId="{6FA88F22-7853-4029-91BD-B694660FA5BC}" srcOrd="6" destOrd="0" presId="urn:microsoft.com/office/officeart/2005/8/layout/vList2"/>
    <dgm:cxn modelId="{EE946BB2-2CC6-41AA-9824-E957E91B523E}" type="presParOf" srcId="{2EA4BEE5-435B-4C0A-A38B-1A27F8FCEA8E}" destId="{64DCCEBF-EB0F-43C9-9384-624FBF6118C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9D6194-4F09-49FE-A02D-4ED1E71A6F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0363B3-31E7-4C43-8053-45CA38146A7E}">
      <dgm:prSet/>
      <dgm:spPr/>
      <dgm:t>
        <a:bodyPr/>
        <a:lstStyle/>
        <a:p>
          <a:r>
            <a:rPr lang="en-US" b="1" dirty="0"/>
            <a:t>"Can I refinance my Department of Education student loans?”</a:t>
          </a:r>
          <a:endParaRPr lang="en-US" dirty="0"/>
        </a:p>
      </dgm:t>
    </dgm:pt>
    <dgm:pt modelId="{0E4E262A-8939-4C85-A8D8-955449E27B26}" type="parTrans" cxnId="{FEDCD4FD-CC35-4DD6-8EAF-BF2862CD3EBC}">
      <dgm:prSet/>
      <dgm:spPr/>
      <dgm:t>
        <a:bodyPr/>
        <a:lstStyle/>
        <a:p>
          <a:endParaRPr lang="en-US"/>
        </a:p>
      </dgm:t>
    </dgm:pt>
    <dgm:pt modelId="{61F1738E-BDF0-4966-8954-F73161E39541}" type="sibTrans" cxnId="{FEDCD4FD-CC35-4DD6-8EAF-BF2862CD3EBC}">
      <dgm:prSet/>
      <dgm:spPr/>
      <dgm:t>
        <a:bodyPr/>
        <a:lstStyle/>
        <a:p>
          <a:endParaRPr lang="en-US"/>
        </a:p>
      </dgm:t>
    </dgm:pt>
    <dgm:pt modelId="{5C05CB5E-B7E1-45FB-A345-729F1C869EA1}">
      <dgm:prSet/>
      <dgm:spPr/>
      <dgm:t>
        <a:bodyPr/>
        <a:lstStyle/>
        <a:p>
          <a:r>
            <a:rPr lang="en-US" dirty="0"/>
            <a:t>No, any student loans through the Department of Education and federal government are federal loans. This program only refinances private loans.</a:t>
          </a:r>
        </a:p>
      </dgm:t>
    </dgm:pt>
    <dgm:pt modelId="{B609192D-D1F0-494B-A755-940C8C3D173B}" type="parTrans" cxnId="{68BC5055-A493-4C52-B53B-638FEB6CC7F4}">
      <dgm:prSet/>
      <dgm:spPr/>
      <dgm:t>
        <a:bodyPr/>
        <a:lstStyle/>
        <a:p>
          <a:endParaRPr lang="en-US"/>
        </a:p>
      </dgm:t>
    </dgm:pt>
    <dgm:pt modelId="{2C1E967E-227F-4295-AFCF-F180A897DDFB}" type="sibTrans" cxnId="{68BC5055-A493-4C52-B53B-638FEB6CC7F4}">
      <dgm:prSet/>
      <dgm:spPr/>
      <dgm:t>
        <a:bodyPr/>
        <a:lstStyle/>
        <a:p>
          <a:endParaRPr lang="en-US"/>
        </a:p>
      </dgm:t>
    </dgm:pt>
    <dgm:pt modelId="{442AF9B6-EBFE-43E4-AB14-E590B7699C52}">
      <dgm:prSet/>
      <dgm:spPr/>
      <dgm:t>
        <a:bodyPr/>
        <a:lstStyle/>
        <a:p>
          <a:r>
            <a:rPr lang="en-US" dirty="0"/>
            <a:t>This is because refinancing any federal loans would impact federal benefits, such as Teacher Loan Forgiveness and Public Service Loan Forgiveness. This also includes any potential federal loan forgiveness from the President. Anytime federal loans are refinanced away from the federal government, those federal benefits are lost. </a:t>
          </a:r>
        </a:p>
      </dgm:t>
    </dgm:pt>
    <dgm:pt modelId="{D899EC9C-5A42-4AA4-93DE-135DAE913D49}" type="parTrans" cxnId="{6FE76379-054F-48DE-9D8F-20B8C000CF74}">
      <dgm:prSet/>
      <dgm:spPr/>
      <dgm:t>
        <a:bodyPr/>
        <a:lstStyle/>
        <a:p>
          <a:endParaRPr lang="en-US"/>
        </a:p>
      </dgm:t>
    </dgm:pt>
    <dgm:pt modelId="{C7B640AE-3F33-4FC5-B23B-FC8C026FC50E}" type="sibTrans" cxnId="{6FE76379-054F-48DE-9D8F-20B8C000CF74}">
      <dgm:prSet/>
      <dgm:spPr/>
      <dgm:t>
        <a:bodyPr/>
        <a:lstStyle/>
        <a:p>
          <a:endParaRPr lang="en-US"/>
        </a:p>
      </dgm:t>
    </dgm:pt>
    <dgm:pt modelId="{8F81129E-D57F-4D4A-9FD0-47C439E81C6C}">
      <dgm:prSet/>
      <dgm:spPr/>
      <dgm:t>
        <a:bodyPr/>
        <a:lstStyle/>
        <a:p>
          <a:r>
            <a:rPr lang="en-US" b="1" dirty="0"/>
            <a:t>"Can I refinance loans my Parent PLUS loans?”</a:t>
          </a:r>
          <a:endParaRPr lang="en-US" dirty="0"/>
        </a:p>
      </dgm:t>
    </dgm:pt>
    <dgm:pt modelId="{36C63BC4-B479-4C68-B8BD-2C6719112632}" type="parTrans" cxnId="{6D17C557-17D2-44B8-9A85-60BFD3EF9ECE}">
      <dgm:prSet/>
      <dgm:spPr/>
      <dgm:t>
        <a:bodyPr/>
        <a:lstStyle/>
        <a:p>
          <a:endParaRPr lang="en-US"/>
        </a:p>
      </dgm:t>
    </dgm:pt>
    <dgm:pt modelId="{D109836E-A32F-4426-9AD9-D16ADD2F3080}" type="sibTrans" cxnId="{6D17C557-17D2-44B8-9A85-60BFD3EF9ECE}">
      <dgm:prSet/>
      <dgm:spPr/>
      <dgm:t>
        <a:bodyPr/>
        <a:lstStyle/>
        <a:p>
          <a:endParaRPr lang="en-US"/>
        </a:p>
      </dgm:t>
    </dgm:pt>
    <dgm:pt modelId="{756AFCE2-013E-4D5C-98E0-F1E5DF10B5D8}">
      <dgm:prSet/>
      <dgm:spPr/>
      <dgm:t>
        <a:bodyPr/>
        <a:lstStyle/>
        <a:p>
          <a:r>
            <a:rPr lang="en-US" dirty="0"/>
            <a:t>No, Parent PLUS loans are federal loans, and the underlying loans must have financed the teacher's higher education.</a:t>
          </a:r>
        </a:p>
      </dgm:t>
    </dgm:pt>
    <dgm:pt modelId="{D434F7FB-540C-4F2D-8474-ACAC483947E8}" type="parTrans" cxnId="{62AA23AE-9048-46E7-B3DA-1E53B1264E50}">
      <dgm:prSet/>
      <dgm:spPr/>
      <dgm:t>
        <a:bodyPr/>
        <a:lstStyle/>
        <a:p>
          <a:endParaRPr lang="en-US"/>
        </a:p>
      </dgm:t>
    </dgm:pt>
    <dgm:pt modelId="{E36C3B0B-1335-4EE8-95EC-7DD49D34CF1C}" type="sibTrans" cxnId="{62AA23AE-9048-46E7-B3DA-1E53B1264E50}">
      <dgm:prSet/>
      <dgm:spPr/>
      <dgm:t>
        <a:bodyPr/>
        <a:lstStyle/>
        <a:p>
          <a:endParaRPr lang="en-US"/>
        </a:p>
      </dgm:t>
    </dgm:pt>
    <dgm:pt modelId="{4E4C9CD0-501A-4226-BE9E-3D55D1D4F683}">
      <dgm:prSet/>
      <dgm:spPr/>
      <dgm:t>
        <a:bodyPr/>
        <a:lstStyle/>
        <a:p>
          <a:pPr>
            <a:buFont typeface="Wingdings" panose="05000000000000000000" pitchFamily="2" charset="2"/>
            <a:buChar char="§"/>
          </a:pPr>
          <a:r>
            <a:rPr lang="en-US" b="1" dirty="0"/>
            <a:t>“What loans are private loans”</a:t>
          </a:r>
          <a:endParaRPr lang="en-US" dirty="0"/>
        </a:p>
      </dgm:t>
    </dgm:pt>
    <dgm:pt modelId="{03A95067-691E-46CB-B646-C742D73303B1}" type="parTrans" cxnId="{D4EAD709-A3BB-4A5B-9585-8F979782A790}">
      <dgm:prSet/>
      <dgm:spPr/>
      <dgm:t>
        <a:bodyPr/>
        <a:lstStyle/>
        <a:p>
          <a:endParaRPr lang="en-US"/>
        </a:p>
      </dgm:t>
    </dgm:pt>
    <dgm:pt modelId="{B23E4967-B742-49A8-B49D-1B6023EDCC3D}" type="sibTrans" cxnId="{D4EAD709-A3BB-4A5B-9585-8F979782A790}">
      <dgm:prSet/>
      <dgm:spPr/>
      <dgm:t>
        <a:bodyPr/>
        <a:lstStyle/>
        <a:p>
          <a:endParaRPr lang="en-US"/>
        </a:p>
      </dgm:t>
    </dgm:pt>
    <dgm:pt modelId="{AE2B5BB6-5A41-49CA-9B76-C7E46AF98E8A}">
      <dgm:prSet/>
      <dgm:spPr/>
      <dgm:t>
        <a:bodyPr/>
        <a:lstStyle/>
        <a:p>
          <a:pPr>
            <a:buFont typeface="Wingdings" panose="05000000000000000000" pitchFamily="2" charset="2"/>
            <a:buChar char="§"/>
          </a:pPr>
          <a:r>
            <a:rPr lang="en-US" dirty="0"/>
            <a:t>Any student loans that are NOT through the Department of Education and federal government are considered to be private loans. </a:t>
          </a:r>
        </a:p>
      </dgm:t>
    </dgm:pt>
    <dgm:pt modelId="{F2CC75EE-547B-4B2B-8226-3DFFDDD3D726}" type="parTrans" cxnId="{CECE6F4D-1B73-43AD-BA96-A670B72A2305}">
      <dgm:prSet/>
      <dgm:spPr/>
      <dgm:t>
        <a:bodyPr/>
        <a:lstStyle/>
        <a:p>
          <a:endParaRPr lang="en-US"/>
        </a:p>
      </dgm:t>
    </dgm:pt>
    <dgm:pt modelId="{8C246DE4-6566-4986-ACBC-701524649856}" type="sibTrans" cxnId="{CECE6F4D-1B73-43AD-BA96-A670B72A2305}">
      <dgm:prSet/>
      <dgm:spPr/>
      <dgm:t>
        <a:bodyPr/>
        <a:lstStyle/>
        <a:p>
          <a:endParaRPr lang="en-US"/>
        </a:p>
      </dgm:t>
    </dgm:pt>
    <dgm:pt modelId="{A5B0E415-FA4F-4824-AB81-F221D083B788}">
      <dgm:prSet/>
      <dgm:spPr/>
      <dgm:t>
        <a:bodyPr/>
        <a:lstStyle/>
        <a:p>
          <a:pPr>
            <a:buFont typeface="Wingdings" panose="05000000000000000000" pitchFamily="2" charset="2"/>
            <a:buChar char="§"/>
          </a:pPr>
          <a:r>
            <a:rPr lang="en-US" b="1" dirty="0"/>
            <a:t>“What fees are required?”</a:t>
          </a:r>
          <a:endParaRPr lang="en-US" dirty="0"/>
        </a:p>
      </dgm:t>
    </dgm:pt>
    <dgm:pt modelId="{7797D077-0847-4BA6-8EE5-BBB2C3FB3B57}" type="parTrans" cxnId="{30257F30-8559-471F-A9F0-391BE53733FA}">
      <dgm:prSet/>
      <dgm:spPr/>
      <dgm:t>
        <a:bodyPr/>
        <a:lstStyle/>
        <a:p>
          <a:endParaRPr lang="en-US"/>
        </a:p>
      </dgm:t>
    </dgm:pt>
    <dgm:pt modelId="{EC36D146-6F04-49FA-997A-F3062871E5A8}" type="sibTrans" cxnId="{30257F30-8559-471F-A9F0-391BE53733FA}">
      <dgm:prSet/>
      <dgm:spPr/>
      <dgm:t>
        <a:bodyPr/>
        <a:lstStyle/>
        <a:p>
          <a:endParaRPr lang="en-US"/>
        </a:p>
      </dgm:t>
    </dgm:pt>
    <dgm:pt modelId="{1DDA450B-607F-457A-9FB2-A381556E704C}">
      <dgm:prSet/>
      <dgm:spPr/>
      <dgm:t>
        <a:bodyPr/>
        <a:lstStyle/>
        <a:p>
          <a:pPr>
            <a:buFont typeface="Wingdings" panose="05000000000000000000" pitchFamily="2" charset="2"/>
            <a:buChar char="§"/>
          </a:pPr>
          <a:r>
            <a:rPr lang="en-US" dirty="0"/>
            <a:t>There are NO FEES with the program!</a:t>
          </a:r>
        </a:p>
      </dgm:t>
    </dgm:pt>
    <dgm:pt modelId="{C4904B78-5EFF-4DF3-B095-AFA767EE7681}" type="parTrans" cxnId="{9875834E-E784-427F-A07B-B916B57E9BDD}">
      <dgm:prSet/>
      <dgm:spPr/>
      <dgm:t>
        <a:bodyPr/>
        <a:lstStyle/>
        <a:p>
          <a:endParaRPr lang="en-US"/>
        </a:p>
      </dgm:t>
    </dgm:pt>
    <dgm:pt modelId="{8C13251F-DCE5-4BFD-9D57-9BC0C6E35388}" type="sibTrans" cxnId="{9875834E-E784-427F-A07B-B916B57E9BDD}">
      <dgm:prSet/>
      <dgm:spPr/>
      <dgm:t>
        <a:bodyPr/>
        <a:lstStyle/>
        <a:p>
          <a:endParaRPr lang="en-US"/>
        </a:p>
      </dgm:t>
    </dgm:pt>
    <dgm:pt modelId="{92A37FEE-8905-4A2F-B8E5-2AD63907D4CC}" type="pres">
      <dgm:prSet presAssocID="{399D6194-4F09-49FE-A02D-4ED1E71A6F8D}" presName="linear" presStyleCnt="0">
        <dgm:presLayoutVars>
          <dgm:animLvl val="lvl"/>
          <dgm:resizeHandles val="exact"/>
        </dgm:presLayoutVars>
      </dgm:prSet>
      <dgm:spPr/>
    </dgm:pt>
    <dgm:pt modelId="{2523641F-A893-4B26-BB36-D61D82E2CC7F}" type="pres">
      <dgm:prSet presAssocID="{3E0363B3-31E7-4C43-8053-45CA38146A7E}" presName="parentText" presStyleLbl="node1" presStyleIdx="0" presStyleCnt="4">
        <dgm:presLayoutVars>
          <dgm:chMax val="0"/>
          <dgm:bulletEnabled val="1"/>
        </dgm:presLayoutVars>
      </dgm:prSet>
      <dgm:spPr/>
    </dgm:pt>
    <dgm:pt modelId="{EF6212D0-A34F-4996-A9C9-38984651B95B}" type="pres">
      <dgm:prSet presAssocID="{3E0363B3-31E7-4C43-8053-45CA38146A7E}" presName="childText" presStyleLbl="revTx" presStyleIdx="0" presStyleCnt="4">
        <dgm:presLayoutVars>
          <dgm:bulletEnabled val="1"/>
        </dgm:presLayoutVars>
      </dgm:prSet>
      <dgm:spPr/>
    </dgm:pt>
    <dgm:pt modelId="{BBD2DF19-3E8F-4C0C-B8F5-4AE6293C44C3}" type="pres">
      <dgm:prSet presAssocID="{8F81129E-D57F-4D4A-9FD0-47C439E81C6C}" presName="parentText" presStyleLbl="node1" presStyleIdx="1" presStyleCnt="4">
        <dgm:presLayoutVars>
          <dgm:chMax val="0"/>
          <dgm:bulletEnabled val="1"/>
        </dgm:presLayoutVars>
      </dgm:prSet>
      <dgm:spPr/>
    </dgm:pt>
    <dgm:pt modelId="{7831EA6B-0647-4590-8884-3CBFDC4ED6E7}" type="pres">
      <dgm:prSet presAssocID="{8F81129E-D57F-4D4A-9FD0-47C439E81C6C}" presName="childText" presStyleLbl="revTx" presStyleIdx="1" presStyleCnt="4">
        <dgm:presLayoutVars>
          <dgm:bulletEnabled val="1"/>
        </dgm:presLayoutVars>
      </dgm:prSet>
      <dgm:spPr/>
    </dgm:pt>
    <dgm:pt modelId="{03A0DE6F-280E-4AFD-B9ED-AF08E9EE97C5}" type="pres">
      <dgm:prSet presAssocID="{4E4C9CD0-501A-4226-BE9E-3D55D1D4F683}" presName="parentText" presStyleLbl="node1" presStyleIdx="2" presStyleCnt="4">
        <dgm:presLayoutVars>
          <dgm:chMax val="0"/>
          <dgm:bulletEnabled val="1"/>
        </dgm:presLayoutVars>
      </dgm:prSet>
      <dgm:spPr/>
    </dgm:pt>
    <dgm:pt modelId="{CAB94145-6A5B-4360-ADA3-9587920352C1}" type="pres">
      <dgm:prSet presAssocID="{4E4C9CD0-501A-4226-BE9E-3D55D1D4F683}" presName="childText" presStyleLbl="revTx" presStyleIdx="2" presStyleCnt="4">
        <dgm:presLayoutVars>
          <dgm:bulletEnabled val="1"/>
        </dgm:presLayoutVars>
      </dgm:prSet>
      <dgm:spPr/>
    </dgm:pt>
    <dgm:pt modelId="{1658410F-35A8-4628-8B59-E423EA9EB277}" type="pres">
      <dgm:prSet presAssocID="{A5B0E415-FA4F-4824-AB81-F221D083B788}" presName="parentText" presStyleLbl="node1" presStyleIdx="3" presStyleCnt="4">
        <dgm:presLayoutVars>
          <dgm:chMax val="0"/>
          <dgm:bulletEnabled val="1"/>
        </dgm:presLayoutVars>
      </dgm:prSet>
      <dgm:spPr/>
    </dgm:pt>
    <dgm:pt modelId="{E8309CC1-29BA-447C-B270-82C371F9C955}" type="pres">
      <dgm:prSet presAssocID="{A5B0E415-FA4F-4824-AB81-F221D083B788}" presName="childText" presStyleLbl="revTx" presStyleIdx="3" presStyleCnt="4">
        <dgm:presLayoutVars>
          <dgm:bulletEnabled val="1"/>
        </dgm:presLayoutVars>
      </dgm:prSet>
      <dgm:spPr/>
    </dgm:pt>
  </dgm:ptLst>
  <dgm:cxnLst>
    <dgm:cxn modelId="{D4EAD709-A3BB-4A5B-9585-8F979782A790}" srcId="{399D6194-4F09-49FE-A02D-4ED1E71A6F8D}" destId="{4E4C9CD0-501A-4226-BE9E-3D55D1D4F683}" srcOrd="2" destOrd="0" parTransId="{03A95067-691E-46CB-B646-C742D73303B1}" sibTransId="{B23E4967-B742-49A8-B49D-1B6023EDCC3D}"/>
    <dgm:cxn modelId="{6559E20F-1957-4A15-AE8B-A64B536D76E2}" type="presOf" srcId="{3E0363B3-31E7-4C43-8053-45CA38146A7E}" destId="{2523641F-A893-4B26-BB36-D61D82E2CC7F}" srcOrd="0" destOrd="0" presId="urn:microsoft.com/office/officeart/2005/8/layout/vList2"/>
    <dgm:cxn modelId="{78BA8228-9B9A-4BB8-93F7-8C6E0E45DD4F}" type="presOf" srcId="{756AFCE2-013E-4D5C-98E0-F1E5DF10B5D8}" destId="{7831EA6B-0647-4590-8884-3CBFDC4ED6E7}" srcOrd="0" destOrd="0" presId="urn:microsoft.com/office/officeart/2005/8/layout/vList2"/>
    <dgm:cxn modelId="{30257F30-8559-471F-A9F0-391BE53733FA}" srcId="{399D6194-4F09-49FE-A02D-4ED1E71A6F8D}" destId="{A5B0E415-FA4F-4824-AB81-F221D083B788}" srcOrd="3" destOrd="0" parTransId="{7797D077-0847-4BA6-8EE5-BBB2C3FB3B57}" sibTransId="{EC36D146-6F04-49FA-997A-F3062871E5A8}"/>
    <dgm:cxn modelId="{D31EA635-049A-4803-9A94-7A2F8E28DBA9}" type="presOf" srcId="{399D6194-4F09-49FE-A02D-4ED1E71A6F8D}" destId="{92A37FEE-8905-4A2F-B8E5-2AD63907D4CC}" srcOrd="0" destOrd="0" presId="urn:microsoft.com/office/officeart/2005/8/layout/vList2"/>
    <dgm:cxn modelId="{CECE6F4D-1B73-43AD-BA96-A670B72A2305}" srcId="{4E4C9CD0-501A-4226-BE9E-3D55D1D4F683}" destId="{AE2B5BB6-5A41-49CA-9B76-C7E46AF98E8A}" srcOrd="0" destOrd="0" parTransId="{F2CC75EE-547B-4B2B-8226-3DFFDDD3D726}" sibTransId="{8C246DE4-6566-4986-ACBC-701524649856}"/>
    <dgm:cxn modelId="{9875834E-E784-427F-A07B-B916B57E9BDD}" srcId="{A5B0E415-FA4F-4824-AB81-F221D083B788}" destId="{1DDA450B-607F-457A-9FB2-A381556E704C}" srcOrd="0" destOrd="0" parTransId="{C4904B78-5EFF-4DF3-B095-AFA767EE7681}" sibTransId="{8C13251F-DCE5-4BFD-9D57-9BC0C6E35388}"/>
    <dgm:cxn modelId="{DDB4A052-09E9-4DA1-91A9-8E7237A643D6}" type="presOf" srcId="{8F81129E-D57F-4D4A-9FD0-47C439E81C6C}" destId="{BBD2DF19-3E8F-4C0C-B8F5-4AE6293C44C3}" srcOrd="0" destOrd="0" presId="urn:microsoft.com/office/officeart/2005/8/layout/vList2"/>
    <dgm:cxn modelId="{68BC5055-A493-4C52-B53B-638FEB6CC7F4}" srcId="{3E0363B3-31E7-4C43-8053-45CA38146A7E}" destId="{5C05CB5E-B7E1-45FB-A345-729F1C869EA1}" srcOrd="0" destOrd="0" parTransId="{B609192D-D1F0-494B-A755-940C8C3D173B}" sibTransId="{2C1E967E-227F-4295-AFCF-F180A897DDFB}"/>
    <dgm:cxn modelId="{6D17C557-17D2-44B8-9A85-60BFD3EF9ECE}" srcId="{399D6194-4F09-49FE-A02D-4ED1E71A6F8D}" destId="{8F81129E-D57F-4D4A-9FD0-47C439E81C6C}" srcOrd="1" destOrd="0" parTransId="{36C63BC4-B479-4C68-B8BD-2C6719112632}" sibTransId="{D109836E-A32F-4426-9AD9-D16ADD2F3080}"/>
    <dgm:cxn modelId="{6FE76379-054F-48DE-9D8F-20B8C000CF74}" srcId="{3E0363B3-31E7-4C43-8053-45CA38146A7E}" destId="{442AF9B6-EBFE-43E4-AB14-E590B7699C52}" srcOrd="1" destOrd="0" parTransId="{D899EC9C-5A42-4AA4-93DE-135DAE913D49}" sibTransId="{C7B640AE-3F33-4FC5-B23B-FC8C026FC50E}"/>
    <dgm:cxn modelId="{FECD5692-AA35-43A5-A792-40F1FE22740A}" type="presOf" srcId="{5C05CB5E-B7E1-45FB-A345-729F1C869EA1}" destId="{EF6212D0-A34F-4996-A9C9-38984651B95B}" srcOrd="0" destOrd="0" presId="urn:microsoft.com/office/officeart/2005/8/layout/vList2"/>
    <dgm:cxn modelId="{FE613AA3-BAA8-4C87-932F-73ADCF86E6B8}" type="presOf" srcId="{4E4C9CD0-501A-4226-BE9E-3D55D1D4F683}" destId="{03A0DE6F-280E-4AFD-B9ED-AF08E9EE97C5}" srcOrd="0" destOrd="0" presId="urn:microsoft.com/office/officeart/2005/8/layout/vList2"/>
    <dgm:cxn modelId="{62AA23AE-9048-46E7-B3DA-1E53B1264E50}" srcId="{8F81129E-D57F-4D4A-9FD0-47C439E81C6C}" destId="{756AFCE2-013E-4D5C-98E0-F1E5DF10B5D8}" srcOrd="0" destOrd="0" parTransId="{D434F7FB-540C-4F2D-8474-ACAC483947E8}" sibTransId="{E36C3B0B-1335-4EE8-95EC-7DD49D34CF1C}"/>
    <dgm:cxn modelId="{1FD539C8-3174-4489-8272-19928CED13F1}" type="presOf" srcId="{AE2B5BB6-5A41-49CA-9B76-C7E46AF98E8A}" destId="{CAB94145-6A5B-4360-ADA3-9587920352C1}" srcOrd="0" destOrd="0" presId="urn:microsoft.com/office/officeart/2005/8/layout/vList2"/>
    <dgm:cxn modelId="{F1B9A5DD-56CA-4D0B-8202-FE017B0026FB}" type="presOf" srcId="{442AF9B6-EBFE-43E4-AB14-E590B7699C52}" destId="{EF6212D0-A34F-4996-A9C9-38984651B95B}" srcOrd="0" destOrd="1" presId="urn:microsoft.com/office/officeart/2005/8/layout/vList2"/>
    <dgm:cxn modelId="{737A1AE3-93F8-4437-BCFB-43656D168717}" type="presOf" srcId="{1DDA450B-607F-457A-9FB2-A381556E704C}" destId="{E8309CC1-29BA-447C-B270-82C371F9C955}" srcOrd="0" destOrd="0" presId="urn:microsoft.com/office/officeart/2005/8/layout/vList2"/>
    <dgm:cxn modelId="{FC31CEFD-BDBC-47AC-885E-402E9A3FE185}" type="presOf" srcId="{A5B0E415-FA4F-4824-AB81-F221D083B788}" destId="{1658410F-35A8-4628-8B59-E423EA9EB277}" srcOrd="0" destOrd="0" presId="urn:microsoft.com/office/officeart/2005/8/layout/vList2"/>
    <dgm:cxn modelId="{FEDCD4FD-CC35-4DD6-8EAF-BF2862CD3EBC}" srcId="{399D6194-4F09-49FE-A02D-4ED1E71A6F8D}" destId="{3E0363B3-31E7-4C43-8053-45CA38146A7E}" srcOrd="0" destOrd="0" parTransId="{0E4E262A-8939-4C85-A8D8-955449E27B26}" sibTransId="{61F1738E-BDF0-4966-8954-F73161E39541}"/>
    <dgm:cxn modelId="{5932AAE0-FD02-4D8A-9092-83C4BF7253D7}" type="presParOf" srcId="{92A37FEE-8905-4A2F-B8E5-2AD63907D4CC}" destId="{2523641F-A893-4B26-BB36-D61D82E2CC7F}" srcOrd="0" destOrd="0" presId="urn:microsoft.com/office/officeart/2005/8/layout/vList2"/>
    <dgm:cxn modelId="{FA607782-0080-4B9B-AC82-932400D5A8EC}" type="presParOf" srcId="{92A37FEE-8905-4A2F-B8E5-2AD63907D4CC}" destId="{EF6212D0-A34F-4996-A9C9-38984651B95B}" srcOrd="1" destOrd="0" presId="urn:microsoft.com/office/officeart/2005/8/layout/vList2"/>
    <dgm:cxn modelId="{3457AAB4-309C-470C-8D34-4A5CF79F319A}" type="presParOf" srcId="{92A37FEE-8905-4A2F-B8E5-2AD63907D4CC}" destId="{BBD2DF19-3E8F-4C0C-B8F5-4AE6293C44C3}" srcOrd="2" destOrd="0" presId="urn:microsoft.com/office/officeart/2005/8/layout/vList2"/>
    <dgm:cxn modelId="{97DD0405-6591-4729-814B-AC43B6A3103B}" type="presParOf" srcId="{92A37FEE-8905-4A2F-B8E5-2AD63907D4CC}" destId="{7831EA6B-0647-4590-8884-3CBFDC4ED6E7}" srcOrd="3" destOrd="0" presId="urn:microsoft.com/office/officeart/2005/8/layout/vList2"/>
    <dgm:cxn modelId="{1EBA2278-12D0-4546-8713-584EC3E2AFC5}" type="presParOf" srcId="{92A37FEE-8905-4A2F-B8E5-2AD63907D4CC}" destId="{03A0DE6F-280E-4AFD-B9ED-AF08E9EE97C5}" srcOrd="4" destOrd="0" presId="urn:microsoft.com/office/officeart/2005/8/layout/vList2"/>
    <dgm:cxn modelId="{1CEA68B2-7CC8-4685-8367-937BB648DF51}" type="presParOf" srcId="{92A37FEE-8905-4A2F-B8E5-2AD63907D4CC}" destId="{CAB94145-6A5B-4360-ADA3-9587920352C1}" srcOrd="5" destOrd="0" presId="urn:microsoft.com/office/officeart/2005/8/layout/vList2"/>
    <dgm:cxn modelId="{9B486CEA-B759-44FF-A305-901E95034C99}" type="presParOf" srcId="{92A37FEE-8905-4A2F-B8E5-2AD63907D4CC}" destId="{1658410F-35A8-4628-8B59-E423EA9EB277}" srcOrd="6" destOrd="0" presId="urn:microsoft.com/office/officeart/2005/8/layout/vList2"/>
    <dgm:cxn modelId="{B91C687E-3E09-47E6-8915-FEB3DB1C3258}" type="presParOf" srcId="{92A37FEE-8905-4A2F-B8E5-2AD63907D4CC}" destId="{E8309CC1-29BA-447C-B270-82C371F9C9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C8AF2-37F4-4F90-BAE6-DF9060F909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040738-290E-4986-8639-B16C82695883}">
      <dgm:prSet/>
      <dgm:spPr/>
      <dgm:t>
        <a:bodyPr/>
        <a:lstStyle/>
        <a:p>
          <a:r>
            <a:rPr lang="en-US" b="1" dirty="0"/>
            <a:t>"I am a teacher in a Connecticut Alliance District. Do I qualify for this program?“</a:t>
          </a:r>
          <a:endParaRPr lang="en-US" dirty="0"/>
        </a:p>
      </dgm:t>
    </dgm:pt>
    <dgm:pt modelId="{262F04D4-FA62-4568-9C20-3D6E5174E556}" type="parTrans" cxnId="{4C4865F4-1541-4E9D-B7F7-DAFBF352F263}">
      <dgm:prSet/>
      <dgm:spPr/>
      <dgm:t>
        <a:bodyPr/>
        <a:lstStyle/>
        <a:p>
          <a:endParaRPr lang="en-US"/>
        </a:p>
      </dgm:t>
    </dgm:pt>
    <dgm:pt modelId="{B86813B7-5D50-4228-80F1-A5B3943FD16D}" type="sibTrans" cxnId="{4C4865F4-1541-4E9D-B7F7-DAFBF352F263}">
      <dgm:prSet/>
      <dgm:spPr/>
      <dgm:t>
        <a:bodyPr/>
        <a:lstStyle/>
        <a:p>
          <a:endParaRPr lang="en-US"/>
        </a:p>
      </dgm:t>
    </dgm:pt>
    <dgm:pt modelId="{010AC3FB-CF6E-4D45-B30D-87A13EB45DCA}">
      <dgm:prSet/>
      <dgm:spPr/>
      <dgm:t>
        <a:bodyPr/>
        <a:lstStyle/>
        <a:p>
          <a:r>
            <a:rPr lang="en-US" dirty="0"/>
            <a:t>Teaching in a Connecticut Alliance District makes a teacher eligible to apply for this program. The teacher must also have a FICO score of at least 580.</a:t>
          </a:r>
        </a:p>
      </dgm:t>
    </dgm:pt>
    <dgm:pt modelId="{13B49265-7522-4736-ADD8-6B527DCF925A}" type="parTrans" cxnId="{F738ACCF-A86F-4A6C-8AD0-36F21118A767}">
      <dgm:prSet/>
      <dgm:spPr/>
      <dgm:t>
        <a:bodyPr/>
        <a:lstStyle/>
        <a:p>
          <a:endParaRPr lang="en-US"/>
        </a:p>
      </dgm:t>
    </dgm:pt>
    <dgm:pt modelId="{0166A8D8-132A-4F1C-B4F2-A6401952DF0F}" type="sibTrans" cxnId="{F738ACCF-A86F-4A6C-8AD0-36F21118A767}">
      <dgm:prSet/>
      <dgm:spPr/>
      <dgm:t>
        <a:bodyPr/>
        <a:lstStyle/>
        <a:p>
          <a:endParaRPr lang="en-US"/>
        </a:p>
      </dgm:t>
    </dgm:pt>
    <dgm:pt modelId="{0C3E64BA-A823-4AD7-8DA4-E8B7CE2B35A6}">
      <dgm:prSet/>
      <dgm:spPr/>
      <dgm:t>
        <a:bodyPr/>
        <a:lstStyle/>
        <a:p>
          <a:r>
            <a:rPr lang="en-US" b="1" dirty="0"/>
            <a:t>"Is this free money?“</a:t>
          </a:r>
          <a:endParaRPr lang="en-US" dirty="0"/>
        </a:p>
      </dgm:t>
    </dgm:pt>
    <dgm:pt modelId="{4E00A293-4ABD-4E9C-8523-728C12B69D78}" type="parTrans" cxnId="{5ADBF664-6D3F-46CD-A076-B83E36814995}">
      <dgm:prSet/>
      <dgm:spPr/>
      <dgm:t>
        <a:bodyPr/>
        <a:lstStyle/>
        <a:p>
          <a:endParaRPr lang="en-US"/>
        </a:p>
      </dgm:t>
    </dgm:pt>
    <dgm:pt modelId="{403ADD18-2313-4C75-A9DE-B8C7BA70BF44}" type="sibTrans" cxnId="{5ADBF664-6D3F-46CD-A076-B83E36814995}">
      <dgm:prSet/>
      <dgm:spPr/>
      <dgm:t>
        <a:bodyPr/>
        <a:lstStyle/>
        <a:p>
          <a:endParaRPr lang="en-US"/>
        </a:p>
      </dgm:t>
    </dgm:pt>
    <dgm:pt modelId="{6E71DA8E-2095-4619-BE6F-50AC3723E128}">
      <dgm:prSet/>
      <dgm:spPr/>
      <dgm:t>
        <a:bodyPr/>
        <a:lstStyle/>
        <a:p>
          <a:r>
            <a:rPr lang="en-US" dirty="0"/>
            <a:t>No, this is a refinance student loan that is paid back plus the interest rate. The benefit is that Connecticut Alliance District teachers receive a 3% subsidy to their interest rate as long as they continue to teach in a Connecticut Alliance District.</a:t>
          </a:r>
        </a:p>
      </dgm:t>
    </dgm:pt>
    <dgm:pt modelId="{667CE812-0E89-44A7-92F8-30670FB0EEFD}" type="parTrans" cxnId="{DA29E204-8226-4F27-831E-96C8712499F2}">
      <dgm:prSet/>
      <dgm:spPr/>
      <dgm:t>
        <a:bodyPr/>
        <a:lstStyle/>
        <a:p>
          <a:endParaRPr lang="en-US"/>
        </a:p>
      </dgm:t>
    </dgm:pt>
    <dgm:pt modelId="{654EDDE4-5B37-438C-BE1E-4914A3C82B87}" type="sibTrans" cxnId="{DA29E204-8226-4F27-831E-96C8712499F2}">
      <dgm:prSet/>
      <dgm:spPr/>
      <dgm:t>
        <a:bodyPr/>
        <a:lstStyle/>
        <a:p>
          <a:endParaRPr lang="en-US"/>
        </a:p>
      </dgm:t>
    </dgm:pt>
    <dgm:pt modelId="{5587EB13-933A-4584-86E8-F95081BC2B6C}">
      <dgm:prSet/>
      <dgm:spPr/>
      <dgm:t>
        <a:bodyPr/>
        <a:lstStyle/>
        <a:p>
          <a:r>
            <a:rPr lang="en-US" b="1" dirty="0"/>
            <a:t>"Can I refinance loans that I am a co-signer on?”</a:t>
          </a:r>
          <a:endParaRPr lang="en-US" dirty="0"/>
        </a:p>
      </dgm:t>
    </dgm:pt>
    <dgm:pt modelId="{590D69D7-7CEA-4BF2-BA78-8C8684387D2A}" type="parTrans" cxnId="{A04D9A82-0143-4A3F-98B6-69EFD26A73CE}">
      <dgm:prSet/>
      <dgm:spPr/>
      <dgm:t>
        <a:bodyPr/>
        <a:lstStyle/>
        <a:p>
          <a:endParaRPr lang="en-US"/>
        </a:p>
      </dgm:t>
    </dgm:pt>
    <dgm:pt modelId="{641AFE42-BB7D-4DA4-973C-0EFC297C4EA0}" type="sibTrans" cxnId="{A04D9A82-0143-4A3F-98B6-69EFD26A73CE}">
      <dgm:prSet/>
      <dgm:spPr/>
      <dgm:t>
        <a:bodyPr/>
        <a:lstStyle/>
        <a:p>
          <a:endParaRPr lang="en-US"/>
        </a:p>
      </dgm:t>
    </dgm:pt>
    <dgm:pt modelId="{18DF49F5-5676-44FF-8E5A-06FF52FED89A}">
      <dgm:prSet/>
      <dgm:spPr/>
      <dgm:t>
        <a:bodyPr/>
        <a:lstStyle/>
        <a:p>
          <a:r>
            <a:rPr lang="en-US" dirty="0"/>
            <a:t>No, the teacher must be the borrower on the underlying loans that financed the teacher's higher education.</a:t>
          </a:r>
        </a:p>
      </dgm:t>
    </dgm:pt>
    <dgm:pt modelId="{AE56F0A6-EAEC-4076-BDFE-DB6E384BC1AA}" type="parTrans" cxnId="{152C209A-E0FB-47EF-B25D-7ED53E8C84A1}">
      <dgm:prSet/>
      <dgm:spPr/>
      <dgm:t>
        <a:bodyPr/>
        <a:lstStyle/>
        <a:p>
          <a:endParaRPr lang="en-US"/>
        </a:p>
      </dgm:t>
    </dgm:pt>
    <dgm:pt modelId="{4D15B2FF-9E71-4D5B-B97E-B1DC8F01519C}" type="sibTrans" cxnId="{152C209A-E0FB-47EF-B25D-7ED53E8C84A1}">
      <dgm:prSet/>
      <dgm:spPr/>
      <dgm:t>
        <a:bodyPr/>
        <a:lstStyle/>
        <a:p>
          <a:endParaRPr lang="en-US"/>
        </a:p>
      </dgm:t>
    </dgm:pt>
    <dgm:pt modelId="{98C5E7FE-AAE7-45AE-9ED2-4CEB6DC6CBE9}" type="pres">
      <dgm:prSet presAssocID="{596C8AF2-37F4-4F90-BAE6-DF9060F90927}" presName="linear" presStyleCnt="0">
        <dgm:presLayoutVars>
          <dgm:animLvl val="lvl"/>
          <dgm:resizeHandles val="exact"/>
        </dgm:presLayoutVars>
      </dgm:prSet>
      <dgm:spPr/>
    </dgm:pt>
    <dgm:pt modelId="{3A22808E-0674-4DD5-9622-65C1F828EB2F}" type="pres">
      <dgm:prSet presAssocID="{14040738-290E-4986-8639-B16C82695883}" presName="parentText" presStyleLbl="node1" presStyleIdx="0" presStyleCnt="3" custLinFactNeighborX="-594" custLinFactNeighborY="-56413">
        <dgm:presLayoutVars>
          <dgm:chMax val="0"/>
          <dgm:bulletEnabled val="1"/>
        </dgm:presLayoutVars>
      </dgm:prSet>
      <dgm:spPr/>
    </dgm:pt>
    <dgm:pt modelId="{2675177F-1B69-44C8-97AB-51410C4A837B}" type="pres">
      <dgm:prSet presAssocID="{14040738-290E-4986-8639-B16C82695883}" presName="childText" presStyleLbl="revTx" presStyleIdx="0" presStyleCnt="3">
        <dgm:presLayoutVars>
          <dgm:bulletEnabled val="1"/>
        </dgm:presLayoutVars>
      </dgm:prSet>
      <dgm:spPr/>
    </dgm:pt>
    <dgm:pt modelId="{F4745AE4-77CF-4360-811A-54B6EC51E943}" type="pres">
      <dgm:prSet presAssocID="{0C3E64BA-A823-4AD7-8DA4-E8B7CE2B35A6}" presName="parentText" presStyleLbl="node1" presStyleIdx="1" presStyleCnt="3">
        <dgm:presLayoutVars>
          <dgm:chMax val="0"/>
          <dgm:bulletEnabled val="1"/>
        </dgm:presLayoutVars>
      </dgm:prSet>
      <dgm:spPr/>
    </dgm:pt>
    <dgm:pt modelId="{F1B70EA6-E768-4B18-B476-966A11322DE7}" type="pres">
      <dgm:prSet presAssocID="{0C3E64BA-A823-4AD7-8DA4-E8B7CE2B35A6}" presName="childText" presStyleLbl="revTx" presStyleIdx="1" presStyleCnt="3">
        <dgm:presLayoutVars>
          <dgm:bulletEnabled val="1"/>
        </dgm:presLayoutVars>
      </dgm:prSet>
      <dgm:spPr/>
    </dgm:pt>
    <dgm:pt modelId="{60CF5204-0202-4D8F-B49B-4C23FB229F0A}" type="pres">
      <dgm:prSet presAssocID="{5587EB13-933A-4584-86E8-F95081BC2B6C}" presName="parentText" presStyleLbl="node1" presStyleIdx="2" presStyleCnt="3">
        <dgm:presLayoutVars>
          <dgm:chMax val="0"/>
          <dgm:bulletEnabled val="1"/>
        </dgm:presLayoutVars>
      </dgm:prSet>
      <dgm:spPr/>
    </dgm:pt>
    <dgm:pt modelId="{03FFCBB7-0D0D-4EA9-BFBB-07C279A20193}" type="pres">
      <dgm:prSet presAssocID="{5587EB13-933A-4584-86E8-F95081BC2B6C}" presName="childText" presStyleLbl="revTx" presStyleIdx="2" presStyleCnt="3">
        <dgm:presLayoutVars>
          <dgm:bulletEnabled val="1"/>
        </dgm:presLayoutVars>
      </dgm:prSet>
      <dgm:spPr/>
    </dgm:pt>
  </dgm:ptLst>
  <dgm:cxnLst>
    <dgm:cxn modelId="{DA29E204-8226-4F27-831E-96C8712499F2}" srcId="{0C3E64BA-A823-4AD7-8DA4-E8B7CE2B35A6}" destId="{6E71DA8E-2095-4619-BE6F-50AC3723E128}" srcOrd="0" destOrd="0" parTransId="{667CE812-0E89-44A7-92F8-30670FB0EEFD}" sibTransId="{654EDDE4-5B37-438C-BE1E-4914A3C82B87}"/>
    <dgm:cxn modelId="{DCD6B13E-649A-486B-AEF6-D630CCF5F11A}" type="presOf" srcId="{5587EB13-933A-4584-86E8-F95081BC2B6C}" destId="{60CF5204-0202-4D8F-B49B-4C23FB229F0A}" srcOrd="0" destOrd="0" presId="urn:microsoft.com/office/officeart/2005/8/layout/vList2"/>
    <dgm:cxn modelId="{5ADBF664-6D3F-46CD-A076-B83E36814995}" srcId="{596C8AF2-37F4-4F90-BAE6-DF9060F90927}" destId="{0C3E64BA-A823-4AD7-8DA4-E8B7CE2B35A6}" srcOrd="1" destOrd="0" parTransId="{4E00A293-4ABD-4E9C-8523-728C12B69D78}" sibTransId="{403ADD18-2313-4C75-A9DE-B8C7BA70BF44}"/>
    <dgm:cxn modelId="{8C9D724C-A616-4948-971B-6E1D2A975557}" type="presOf" srcId="{0C3E64BA-A823-4AD7-8DA4-E8B7CE2B35A6}" destId="{F4745AE4-77CF-4360-811A-54B6EC51E943}" srcOrd="0" destOrd="0" presId="urn:microsoft.com/office/officeart/2005/8/layout/vList2"/>
    <dgm:cxn modelId="{F6E6E352-E59C-469C-A24D-6CA568259388}" type="presOf" srcId="{010AC3FB-CF6E-4D45-B30D-87A13EB45DCA}" destId="{2675177F-1B69-44C8-97AB-51410C4A837B}" srcOrd="0" destOrd="0" presId="urn:microsoft.com/office/officeart/2005/8/layout/vList2"/>
    <dgm:cxn modelId="{A04D9A82-0143-4A3F-98B6-69EFD26A73CE}" srcId="{596C8AF2-37F4-4F90-BAE6-DF9060F90927}" destId="{5587EB13-933A-4584-86E8-F95081BC2B6C}" srcOrd="2" destOrd="0" parTransId="{590D69D7-7CEA-4BF2-BA78-8C8684387D2A}" sibTransId="{641AFE42-BB7D-4DA4-973C-0EFC297C4EA0}"/>
    <dgm:cxn modelId="{54C13889-30F0-4DA1-B0E2-AE848A6BD97D}" type="presOf" srcId="{18DF49F5-5676-44FF-8E5A-06FF52FED89A}" destId="{03FFCBB7-0D0D-4EA9-BFBB-07C279A20193}" srcOrd="0" destOrd="0" presId="urn:microsoft.com/office/officeart/2005/8/layout/vList2"/>
    <dgm:cxn modelId="{152C209A-E0FB-47EF-B25D-7ED53E8C84A1}" srcId="{5587EB13-933A-4584-86E8-F95081BC2B6C}" destId="{18DF49F5-5676-44FF-8E5A-06FF52FED89A}" srcOrd="0" destOrd="0" parTransId="{AE56F0A6-EAEC-4076-BDFE-DB6E384BC1AA}" sibTransId="{4D15B2FF-9E71-4D5B-B97E-B1DC8F01519C}"/>
    <dgm:cxn modelId="{F738ACCF-A86F-4A6C-8AD0-36F21118A767}" srcId="{14040738-290E-4986-8639-B16C82695883}" destId="{010AC3FB-CF6E-4D45-B30D-87A13EB45DCA}" srcOrd="0" destOrd="0" parTransId="{13B49265-7522-4736-ADD8-6B527DCF925A}" sibTransId="{0166A8D8-132A-4F1C-B4F2-A6401952DF0F}"/>
    <dgm:cxn modelId="{0BC6F8D7-25AD-4AD8-9000-51236F52F30F}" type="presOf" srcId="{596C8AF2-37F4-4F90-BAE6-DF9060F90927}" destId="{98C5E7FE-AAE7-45AE-9ED2-4CEB6DC6CBE9}" srcOrd="0" destOrd="0" presId="urn:microsoft.com/office/officeart/2005/8/layout/vList2"/>
    <dgm:cxn modelId="{9497E3E9-C3E3-4993-BBAB-F0846D63B56C}" type="presOf" srcId="{14040738-290E-4986-8639-B16C82695883}" destId="{3A22808E-0674-4DD5-9622-65C1F828EB2F}" srcOrd="0" destOrd="0" presId="urn:microsoft.com/office/officeart/2005/8/layout/vList2"/>
    <dgm:cxn modelId="{4C4865F4-1541-4E9D-B7F7-DAFBF352F263}" srcId="{596C8AF2-37F4-4F90-BAE6-DF9060F90927}" destId="{14040738-290E-4986-8639-B16C82695883}" srcOrd="0" destOrd="0" parTransId="{262F04D4-FA62-4568-9C20-3D6E5174E556}" sibTransId="{B86813B7-5D50-4228-80F1-A5B3943FD16D}"/>
    <dgm:cxn modelId="{3B22FCFB-D5DF-43FC-B6BB-C972B5E1DB96}" type="presOf" srcId="{6E71DA8E-2095-4619-BE6F-50AC3723E128}" destId="{F1B70EA6-E768-4B18-B476-966A11322DE7}" srcOrd="0" destOrd="0" presId="urn:microsoft.com/office/officeart/2005/8/layout/vList2"/>
    <dgm:cxn modelId="{64744246-811C-4BA1-AE0C-95193C22C12C}" type="presParOf" srcId="{98C5E7FE-AAE7-45AE-9ED2-4CEB6DC6CBE9}" destId="{3A22808E-0674-4DD5-9622-65C1F828EB2F}" srcOrd="0" destOrd="0" presId="urn:microsoft.com/office/officeart/2005/8/layout/vList2"/>
    <dgm:cxn modelId="{6F0E1C01-6819-467B-ABC2-7B68BE657F39}" type="presParOf" srcId="{98C5E7FE-AAE7-45AE-9ED2-4CEB6DC6CBE9}" destId="{2675177F-1B69-44C8-97AB-51410C4A837B}" srcOrd="1" destOrd="0" presId="urn:microsoft.com/office/officeart/2005/8/layout/vList2"/>
    <dgm:cxn modelId="{380E39D6-F548-4E32-AE17-14BFF25D8F41}" type="presParOf" srcId="{98C5E7FE-AAE7-45AE-9ED2-4CEB6DC6CBE9}" destId="{F4745AE4-77CF-4360-811A-54B6EC51E943}" srcOrd="2" destOrd="0" presId="urn:microsoft.com/office/officeart/2005/8/layout/vList2"/>
    <dgm:cxn modelId="{2999CE1F-9001-4B78-BB53-AE502A17E505}" type="presParOf" srcId="{98C5E7FE-AAE7-45AE-9ED2-4CEB6DC6CBE9}" destId="{F1B70EA6-E768-4B18-B476-966A11322DE7}" srcOrd="3" destOrd="0" presId="urn:microsoft.com/office/officeart/2005/8/layout/vList2"/>
    <dgm:cxn modelId="{76D24061-F544-476D-9275-AA740D786089}" type="presParOf" srcId="{98C5E7FE-AAE7-45AE-9ED2-4CEB6DC6CBE9}" destId="{60CF5204-0202-4D8F-B49B-4C23FB229F0A}" srcOrd="4" destOrd="0" presId="urn:microsoft.com/office/officeart/2005/8/layout/vList2"/>
    <dgm:cxn modelId="{D70C9628-978D-40CB-B649-AA6D3BA2E6CA}" type="presParOf" srcId="{98C5E7FE-AAE7-45AE-9ED2-4CEB6DC6CBE9}" destId="{03FFCBB7-0D0D-4EA9-BFBB-07C279A20193}"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26124-3B28-45FD-A718-CF20047B9C96}">
      <dsp:nvSpPr>
        <dsp:cNvPr id="0" name=""/>
        <dsp:cNvSpPr/>
      </dsp:nvSpPr>
      <dsp:spPr>
        <a:xfrm>
          <a:off x="0" y="0"/>
          <a:ext cx="64482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5563E-887D-4467-9376-42EDFF808B92}">
      <dsp:nvSpPr>
        <dsp:cNvPr id="0" name=""/>
        <dsp:cNvSpPr/>
      </dsp:nvSpPr>
      <dsp:spPr>
        <a:xfrm>
          <a:off x="0" y="0"/>
          <a:ext cx="6448256" cy="90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n-US" sz="1700" kern="1200" dirty="0"/>
            <a:t>The purpose of this program is to provide students and families with the information they need to go through the financial aid and paying for college process. </a:t>
          </a:r>
        </a:p>
      </dsp:txBody>
      <dsp:txXfrm>
        <a:off x="0" y="0"/>
        <a:ext cx="6448256" cy="908261"/>
      </dsp:txXfrm>
    </dsp:sp>
    <dsp:sp modelId="{73EA4A1A-050D-469A-9744-9A49400555F8}">
      <dsp:nvSpPr>
        <dsp:cNvPr id="0" name=""/>
        <dsp:cNvSpPr/>
      </dsp:nvSpPr>
      <dsp:spPr>
        <a:xfrm>
          <a:off x="0" y="908261"/>
          <a:ext cx="64482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08598-8013-414F-94D0-E6C44937CD92}">
      <dsp:nvSpPr>
        <dsp:cNvPr id="0" name=""/>
        <dsp:cNvSpPr/>
      </dsp:nvSpPr>
      <dsp:spPr>
        <a:xfrm>
          <a:off x="0" y="908261"/>
          <a:ext cx="6448256" cy="90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n-US" sz="1700" kern="1200" dirty="0"/>
            <a:t>A </a:t>
          </a:r>
          <a:r>
            <a:rPr lang="en-US" sz="1700" b="1" kern="1200" dirty="0">
              <a:solidFill>
                <a:schemeClr val="accent2"/>
              </a:solidFill>
            </a:rPr>
            <a:t>FREE</a:t>
          </a:r>
          <a:r>
            <a:rPr lang="en-US" sz="1700" kern="1200" dirty="0"/>
            <a:t> Financial Aid Basics presentation geared towards high school juniors and seniors. </a:t>
          </a:r>
        </a:p>
      </dsp:txBody>
      <dsp:txXfrm>
        <a:off x="0" y="908261"/>
        <a:ext cx="6448256" cy="908261"/>
      </dsp:txXfrm>
    </dsp:sp>
    <dsp:sp modelId="{888F2FD8-9F23-481A-B3FB-BA1D818CA6F9}">
      <dsp:nvSpPr>
        <dsp:cNvPr id="0" name=""/>
        <dsp:cNvSpPr/>
      </dsp:nvSpPr>
      <dsp:spPr>
        <a:xfrm>
          <a:off x="0" y="1816523"/>
          <a:ext cx="64482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CF6D2-F2CA-468A-A8FE-ACAC1B5C8A36}">
      <dsp:nvSpPr>
        <dsp:cNvPr id="0" name=""/>
        <dsp:cNvSpPr/>
      </dsp:nvSpPr>
      <dsp:spPr>
        <a:xfrm>
          <a:off x="0" y="1816523"/>
          <a:ext cx="6448256" cy="90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n-US" sz="1700" kern="1200" dirty="0"/>
            <a:t>The presentation highlights information about the FAFSA, Financial Aid Award Letter, comparing colleges financially, understanding how interest works, and more.</a:t>
          </a:r>
        </a:p>
      </dsp:txBody>
      <dsp:txXfrm>
        <a:off x="0" y="1816523"/>
        <a:ext cx="6448256" cy="908261"/>
      </dsp:txXfrm>
    </dsp:sp>
    <dsp:sp modelId="{262B2A49-CABB-46D3-AD4D-2ABDB4EDF253}">
      <dsp:nvSpPr>
        <dsp:cNvPr id="0" name=""/>
        <dsp:cNvSpPr/>
      </dsp:nvSpPr>
      <dsp:spPr>
        <a:xfrm>
          <a:off x="0" y="2724785"/>
          <a:ext cx="64482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86842-AA85-449D-BEE9-A97B90603EE2}">
      <dsp:nvSpPr>
        <dsp:cNvPr id="0" name=""/>
        <dsp:cNvSpPr/>
      </dsp:nvSpPr>
      <dsp:spPr>
        <a:xfrm>
          <a:off x="0" y="2724785"/>
          <a:ext cx="6448256" cy="90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n-US" sz="1700" b="0" i="0" kern="1200" baseline="0" dirty="0"/>
            <a:t>Since</a:t>
          </a:r>
          <a:r>
            <a:rPr lang="en-US" sz="1700" kern="1200" dirty="0"/>
            <a:t> the</a:t>
          </a:r>
          <a:r>
            <a:rPr lang="en-US" sz="1700" b="0" i="0" kern="1200" baseline="0" dirty="0"/>
            <a:t> inception of the Outreach Program in 2019, CHESLA has </a:t>
          </a:r>
          <a:r>
            <a:rPr lang="en-US" sz="1700" kern="1200" dirty="0"/>
            <a:t>presented to almost 40 Financial Aid sessions. </a:t>
          </a:r>
        </a:p>
      </dsp:txBody>
      <dsp:txXfrm>
        <a:off x="0" y="2724785"/>
        <a:ext cx="6448256" cy="908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A91AC-D22C-4F09-8E09-21363C002334}">
      <dsp:nvSpPr>
        <dsp:cNvPr id="0" name=""/>
        <dsp:cNvSpPr/>
      </dsp:nvSpPr>
      <dsp:spPr>
        <a:xfrm>
          <a:off x="0" y="1379"/>
          <a:ext cx="10164276" cy="46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Do I have to be 18 to apply for a loan?</a:t>
          </a:r>
          <a:endParaRPr lang="en-US" sz="2000" kern="1200" dirty="0"/>
        </a:p>
      </dsp:txBody>
      <dsp:txXfrm>
        <a:off x="22846" y="24225"/>
        <a:ext cx="10118584" cy="422308"/>
      </dsp:txXfrm>
    </dsp:sp>
    <dsp:sp modelId="{9746F7E4-BF42-41B5-97E4-9CF50275A170}">
      <dsp:nvSpPr>
        <dsp:cNvPr id="0" name=""/>
        <dsp:cNvSpPr/>
      </dsp:nvSpPr>
      <dsp:spPr>
        <a:xfrm>
          <a:off x="0" y="469379"/>
          <a:ext cx="10164276"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 Connecticut  you can apply under the age of 18 with a co-borrower. Out of state residents attending college in Connecticut must be 18  years old.</a:t>
          </a:r>
        </a:p>
      </dsp:txBody>
      <dsp:txXfrm>
        <a:off x="0" y="469379"/>
        <a:ext cx="10164276" cy="476100"/>
      </dsp:txXfrm>
    </dsp:sp>
    <dsp:sp modelId="{BF27F4FA-7F7D-4B68-9581-93E317A7AEC1}">
      <dsp:nvSpPr>
        <dsp:cNvPr id="0" name=""/>
        <dsp:cNvSpPr/>
      </dsp:nvSpPr>
      <dsp:spPr>
        <a:xfrm>
          <a:off x="0" y="945479"/>
          <a:ext cx="10164276" cy="46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When should I apply for a loan?”</a:t>
          </a:r>
          <a:endParaRPr lang="en-US" sz="2000" kern="1200" dirty="0"/>
        </a:p>
      </dsp:txBody>
      <dsp:txXfrm>
        <a:off x="22846" y="968325"/>
        <a:ext cx="10118584" cy="422308"/>
      </dsp:txXfrm>
    </dsp:sp>
    <dsp:sp modelId="{EC66070D-234C-4CF8-9232-DC4F644375AA}">
      <dsp:nvSpPr>
        <dsp:cNvPr id="0" name=""/>
        <dsp:cNvSpPr/>
      </dsp:nvSpPr>
      <dsp:spPr>
        <a:xfrm>
          <a:off x="0" y="1413479"/>
          <a:ext cx="10164276" cy="47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6" tIns="25400" rIns="142240" bIns="2540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There is no application deadline. A student should apply after he or she receives a financial aid award letter from a college and has determined the amount of additional funds needed.</a:t>
          </a:r>
        </a:p>
      </dsp:txBody>
      <dsp:txXfrm>
        <a:off x="0" y="1413479"/>
        <a:ext cx="10164276" cy="476100"/>
      </dsp:txXfrm>
    </dsp:sp>
    <dsp:sp modelId="{684CE6EF-9FDF-4DDB-8773-851351DFA154}">
      <dsp:nvSpPr>
        <dsp:cNvPr id="0" name=""/>
        <dsp:cNvSpPr/>
      </dsp:nvSpPr>
      <dsp:spPr>
        <a:xfrm>
          <a:off x="0" y="1889579"/>
          <a:ext cx="10164276" cy="46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t>How long does the application process take?”</a:t>
          </a:r>
          <a:endParaRPr lang="en-US" sz="2000" kern="1200" dirty="0"/>
        </a:p>
      </dsp:txBody>
      <dsp:txXfrm>
        <a:off x="22846" y="1912425"/>
        <a:ext cx="10118584" cy="422308"/>
      </dsp:txXfrm>
    </dsp:sp>
    <dsp:sp modelId="{ABC87B90-B614-40CC-97B2-004F6C470AB6}">
      <dsp:nvSpPr>
        <dsp:cNvPr id="0" name=""/>
        <dsp:cNvSpPr/>
      </dsp:nvSpPr>
      <dsp:spPr>
        <a:xfrm>
          <a:off x="0" y="2357579"/>
          <a:ext cx="10164276"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The review and processing of an application takes no longer than 2 weeks. The school will then need to certify the loan and there is a required rescission period. At that point, the school will set a disbursement date with the loan servicer.</a:t>
          </a:r>
        </a:p>
      </dsp:txBody>
      <dsp:txXfrm>
        <a:off x="0" y="2357579"/>
        <a:ext cx="10164276" cy="703800"/>
      </dsp:txXfrm>
    </dsp:sp>
    <dsp:sp modelId="{6FA88F22-7853-4029-91BD-B694660FA5BC}">
      <dsp:nvSpPr>
        <dsp:cNvPr id="0" name=""/>
        <dsp:cNvSpPr/>
      </dsp:nvSpPr>
      <dsp:spPr>
        <a:xfrm>
          <a:off x="0" y="3061379"/>
          <a:ext cx="10164276" cy="46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What fees are required?”</a:t>
          </a:r>
          <a:endParaRPr lang="en-US" sz="2000" kern="1200" dirty="0"/>
        </a:p>
      </dsp:txBody>
      <dsp:txXfrm>
        <a:off x="22846" y="3084225"/>
        <a:ext cx="10118584" cy="422308"/>
      </dsp:txXfrm>
    </dsp:sp>
    <dsp:sp modelId="{64DCCEBF-EB0F-43C9-9384-624FBF6118C3}">
      <dsp:nvSpPr>
        <dsp:cNvPr id="0" name=""/>
        <dsp:cNvSpPr/>
      </dsp:nvSpPr>
      <dsp:spPr>
        <a:xfrm>
          <a:off x="0" y="3529379"/>
          <a:ext cx="1016427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6" tIns="25400" rIns="142240" bIns="2540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There are NO FEES with CHESLA Loans!</a:t>
          </a:r>
        </a:p>
      </dsp:txBody>
      <dsp:txXfrm>
        <a:off x="0" y="3529379"/>
        <a:ext cx="10164276" cy="331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3641F-A893-4B26-BB36-D61D82E2CC7F}">
      <dsp:nvSpPr>
        <dsp:cNvPr id="0" name=""/>
        <dsp:cNvSpPr/>
      </dsp:nvSpPr>
      <dsp:spPr>
        <a:xfrm>
          <a:off x="0" y="75586"/>
          <a:ext cx="1087012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"Can I refinance my Department of Education student loans?”</a:t>
          </a:r>
          <a:endParaRPr lang="en-US" sz="1800" kern="1200" dirty="0"/>
        </a:p>
      </dsp:txBody>
      <dsp:txXfrm>
        <a:off x="20561" y="96147"/>
        <a:ext cx="10829005" cy="380078"/>
      </dsp:txXfrm>
    </dsp:sp>
    <dsp:sp modelId="{EF6212D0-A34F-4996-A9C9-38984651B95B}">
      <dsp:nvSpPr>
        <dsp:cNvPr id="0" name=""/>
        <dsp:cNvSpPr/>
      </dsp:nvSpPr>
      <dsp:spPr>
        <a:xfrm>
          <a:off x="0" y="496786"/>
          <a:ext cx="10870127"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12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No, any student loans through the Department of Education and federal government are federal loans. This program only refinances private loans.</a:t>
          </a:r>
        </a:p>
        <a:p>
          <a:pPr marL="114300" lvl="1" indent="-114300" algn="l" defTabSz="622300">
            <a:lnSpc>
              <a:spcPct val="90000"/>
            </a:lnSpc>
            <a:spcBef>
              <a:spcPct val="0"/>
            </a:spcBef>
            <a:spcAft>
              <a:spcPct val="20000"/>
            </a:spcAft>
            <a:buChar char="•"/>
          </a:pPr>
          <a:r>
            <a:rPr lang="en-US" sz="1400" kern="1200" dirty="0"/>
            <a:t>This is because refinancing any federal loans would impact federal benefits, such as Teacher Loan Forgiveness and Public Service Loan Forgiveness. This also includes any potential federal loan forgiveness from the President. Anytime federal loans are refinanced away from the federal government, those federal benefits are lost. </a:t>
          </a:r>
        </a:p>
      </dsp:txBody>
      <dsp:txXfrm>
        <a:off x="0" y="496786"/>
        <a:ext cx="10870127" cy="1024650"/>
      </dsp:txXfrm>
    </dsp:sp>
    <dsp:sp modelId="{BBD2DF19-3E8F-4C0C-B8F5-4AE6293C44C3}">
      <dsp:nvSpPr>
        <dsp:cNvPr id="0" name=""/>
        <dsp:cNvSpPr/>
      </dsp:nvSpPr>
      <dsp:spPr>
        <a:xfrm>
          <a:off x="0" y="1521436"/>
          <a:ext cx="1087012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"Can I refinance loans my Parent PLUS loans?”</a:t>
          </a:r>
          <a:endParaRPr lang="en-US" sz="1800" kern="1200" dirty="0"/>
        </a:p>
      </dsp:txBody>
      <dsp:txXfrm>
        <a:off x="20561" y="1541997"/>
        <a:ext cx="10829005" cy="380078"/>
      </dsp:txXfrm>
    </dsp:sp>
    <dsp:sp modelId="{7831EA6B-0647-4590-8884-3CBFDC4ED6E7}">
      <dsp:nvSpPr>
        <dsp:cNvPr id="0" name=""/>
        <dsp:cNvSpPr/>
      </dsp:nvSpPr>
      <dsp:spPr>
        <a:xfrm>
          <a:off x="0" y="1942637"/>
          <a:ext cx="1087012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12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No, Parent PLUS loans are federal loans, and the underlying loans must have financed the teacher's higher education.</a:t>
          </a:r>
        </a:p>
      </dsp:txBody>
      <dsp:txXfrm>
        <a:off x="0" y="1942637"/>
        <a:ext cx="10870127" cy="298080"/>
      </dsp:txXfrm>
    </dsp:sp>
    <dsp:sp modelId="{03A0DE6F-280E-4AFD-B9ED-AF08E9EE97C5}">
      <dsp:nvSpPr>
        <dsp:cNvPr id="0" name=""/>
        <dsp:cNvSpPr/>
      </dsp:nvSpPr>
      <dsp:spPr>
        <a:xfrm>
          <a:off x="0" y="2240717"/>
          <a:ext cx="1087012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dirty="0"/>
            <a:t>“What loans are private loans”</a:t>
          </a:r>
          <a:endParaRPr lang="en-US" sz="1800" kern="1200" dirty="0"/>
        </a:p>
      </dsp:txBody>
      <dsp:txXfrm>
        <a:off x="20561" y="2261278"/>
        <a:ext cx="10829005" cy="380078"/>
      </dsp:txXfrm>
    </dsp:sp>
    <dsp:sp modelId="{CAB94145-6A5B-4360-ADA3-9587920352C1}">
      <dsp:nvSpPr>
        <dsp:cNvPr id="0" name=""/>
        <dsp:cNvSpPr/>
      </dsp:nvSpPr>
      <dsp:spPr>
        <a:xfrm>
          <a:off x="0" y="2661917"/>
          <a:ext cx="1087012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127" tIns="22860" rIns="128016" bIns="2286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Any student loans that are NOT through the Department of Education and federal government are considered to be private loans. </a:t>
          </a:r>
        </a:p>
      </dsp:txBody>
      <dsp:txXfrm>
        <a:off x="0" y="2661917"/>
        <a:ext cx="10870127" cy="298080"/>
      </dsp:txXfrm>
    </dsp:sp>
    <dsp:sp modelId="{1658410F-35A8-4628-8B59-E423EA9EB277}">
      <dsp:nvSpPr>
        <dsp:cNvPr id="0" name=""/>
        <dsp:cNvSpPr/>
      </dsp:nvSpPr>
      <dsp:spPr>
        <a:xfrm>
          <a:off x="0" y="2959997"/>
          <a:ext cx="1087012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1" kern="1200" dirty="0"/>
            <a:t>“What fees are required?”</a:t>
          </a:r>
          <a:endParaRPr lang="en-US" sz="1800" kern="1200" dirty="0"/>
        </a:p>
      </dsp:txBody>
      <dsp:txXfrm>
        <a:off x="20561" y="2980558"/>
        <a:ext cx="10829005" cy="380078"/>
      </dsp:txXfrm>
    </dsp:sp>
    <dsp:sp modelId="{E8309CC1-29BA-447C-B270-82C371F9C955}">
      <dsp:nvSpPr>
        <dsp:cNvPr id="0" name=""/>
        <dsp:cNvSpPr/>
      </dsp:nvSpPr>
      <dsp:spPr>
        <a:xfrm>
          <a:off x="0" y="3381197"/>
          <a:ext cx="1087012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127" tIns="22860" rIns="128016" bIns="2286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There are NO FEES with the program!</a:t>
          </a:r>
        </a:p>
      </dsp:txBody>
      <dsp:txXfrm>
        <a:off x="0" y="3381197"/>
        <a:ext cx="10870127" cy="298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2808E-0674-4DD5-9622-65C1F828EB2F}">
      <dsp:nvSpPr>
        <dsp:cNvPr id="0" name=""/>
        <dsp:cNvSpPr/>
      </dsp:nvSpPr>
      <dsp:spPr>
        <a:xfrm>
          <a:off x="0" y="0"/>
          <a:ext cx="1095675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 am a teacher in a Connecticut Alliance District. Do I qualify for this program?“</a:t>
          </a:r>
          <a:endParaRPr lang="en-US" sz="1800" kern="1200" dirty="0"/>
        </a:p>
      </dsp:txBody>
      <dsp:txXfrm>
        <a:off x="20561" y="20561"/>
        <a:ext cx="10915635" cy="380078"/>
      </dsp:txXfrm>
    </dsp:sp>
    <dsp:sp modelId="{2675177F-1B69-44C8-97AB-51410C4A837B}">
      <dsp:nvSpPr>
        <dsp:cNvPr id="0" name=""/>
        <dsp:cNvSpPr/>
      </dsp:nvSpPr>
      <dsp:spPr>
        <a:xfrm>
          <a:off x="0" y="453786"/>
          <a:ext cx="10956757"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Teaching in a Connecticut Alliance District makes a teacher eligible to apply for this program. The teacher must also have a FICO score of at least 580.</a:t>
          </a:r>
        </a:p>
      </dsp:txBody>
      <dsp:txXfrm>
        <a:off x="0" y="453786"/>
        <a:ext cx="10956757" cy="419175"/>
      </dsp:txXfrm>
    </dsp:sp>
    <dsp:sp modelId="{F4745AE4-77CF-4360-811A-54B6EC51E943}">
      <dsp:nvSpPr>
        <dsp:cNvPr id="0" name=""/>
        <dsp:cNvSpPr/>
      </dsp:nvSpPr>
      <dsp:spPr>
        <a:xfrm>
          <a:off x="0" y="872961"/>
          <a:ext cx="1095675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"Is this free money?“</a:t>
          </a:r>
          <a:endParaRPr lang="en-US" sz="1800" kern="1200" dirty="0"/>
        </a:p>
      </dsp:txBody>
      <dsp:txXfrm>
        <a:off x="20561" y="893522"/>
        <a:ext cx="10915635" cy="380078"/>
      </dsp:txXfrm>
    </dsp:sp>
    <dsp:sp modelId="{F1B70EA6-E768-4B18-B476-966A11322DE7}">
      <dsp:nvSpPr>
        <dsp:cNvPr id="0" name=""/>
        <dsp:cNvSpPr/>
      </dsp:nvSpPr>
      <dsp:spPr>
        <a:xfrm>
          <a:off x="0" y="1294161"/>
          <a:ext cx="10956757"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No, this is a refinance student loan that is paid back plus the interest rate. The benefit is that Connecticut Alliance District teachers receive a 3% subsidy to their interest rate as long as they continue to teach in a Connecticut Alliance District.</a:t>
          </a:r>
        </a:p>
      </dsp:txBody>
      <dsp:txXfrm>
        <a:off x="0" y="1294161"/>
        <a:ext cx="10956757" cy="419175"/>
      </dsp:txXfrm>
    </dsp:sp>
    <dsp:sp modelId="{60CF5204-0202-4D8F-B49B-4C23FB229F0A}">
      <dsp:nvSpPr>
        <dsp:cNvPr id="0" name=""/>
        <dsp:cNvSpPr/>
      </dsp:nvSpPr>
      <dsp:spPr>
        <a:xfrm>
          <a:off x="0" y="1713336"/>
          <a:ext cx="10956757" cy="421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"Can I refinance loans that I am a co-signer on?”</a:t>
          </a:r>
          <a:endParaRPr lang="en-US" sz="1800" kern="1200" dirty="0"/>
        </a:p>
      </dsp:txBody>
      <dsp:txXfrm>
        <a:off x="20561" y="1733897"/>
        <a:ext cx="10915635" cy="380078"/>
      </dsp:txXfrm>
    </dsp:sp>
    <dsp:sp modelId="{03FFCBB7-0D0D-4EA9-BFBB-07C279A20193}">
      <dsp:nvSpPr>
        <dsp:cNvPr id="0" name=""/>
        <dsp:cNvSpPr/>
      </dsp:nvSpPr>
      <dsp:spPr>
        <a:xfrm>
          <a:off x="0" y="2134536"/>
          <a:ext cx="1095675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No, the teacher must be the borrower on the underlying loans that financed the teacher's higher education.</a:t>
          </a:r>
        </a:p>
      </dsp:txBody>
      <dsp:txXfrm>
        <a:off x="0" y="2134536"/>
        <a:ext cx="10956757" cy="2980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4" tIns="48327" rIns="96654" bIns="48327"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20" cy="480060"/>
          </a:xfrm>
          <a:prstGeom prst="rect">
            <a:avLst/>
          </a:prstGeom>
        </p:spPr>
        <p:txBody>
          <a:bodyPr vert="horz" lIns="96654" tIns="48327" rIns="96654" bIns="48327" rtlCol="0"/>
          <a:lstStyle>
            <a:lvl1pPr algn="r">
              <a:defRPr sz="1200"/>
            </a:lvl1pPr>
          </a:lstStyle>
          <a:p>
            <a:fld id="{75E47B33-ABE5-4515-9A3D-907809181DE3}" type="datetimeFigureOut">
              <a:rPr lang="en-US" smtClean="0"/>
              <a:t>10/2/2025</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6654" tIns="48327" rIns="96654"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654" tIns="48327" rIns="96654" bIns="48327" rtlCol="0" anchor="b"/>
          <a:lstStyle>
            <a:lvl1pPr algn="r">
              <a:defRPr sz="1200"/>
            </a:lvl1pPr>
          </a:lstStyle>
          <a:p>
            <a:fld id="{0B470BE0-4B7E-49CD-B8CF-8FD003D23BB6}" type="slidenum">
              <a:rPr lang="en-US" smtClean="0"/>
              <a:t>‹#›</a:t>
            </a:fld>
            <a:endParaRPr lang="en-US" dirty="0"/>
          </a:p>
        </p:txBody>
      </p:sp>
    </p:spTree>
    <p:extLst>
      <p:ext uri="{BB962C8B-B14F-4D97-AF65-F5344CB8AC3E}">
        <p14:creationId xmlns:p14="http://schemas.microsoft.com/office/powerpoint/2010/main" val="1873352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4" tIns="48327" rIns="96654" bIns="48327"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54" tIns="48327" rIns="96654" bIns="48327" rtlCol="0"/>
          <a:lstStyle>
            <a:lvl1pPr algn="r">
              <a:defRPr sz="1200"/>
            </a:lvl1pPr>
          </a:lstStyle>
          <a:p>
            <a:fld id="{F8B48AC0-8C4D-4F1B-87EB-738063C91832}" type="datetimeFigureOut">
              <a:rPr lang="en-US" smtClean="0"/>
              <a:t>10/2/2025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4" tIns="48327" rIns="96654" bIns="48327"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4" tIns="48327" rIns="96654"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54" tIns="48327" rIns="96654" bIns="48327" rtlCol="0" anchor="b"/>
          <a:lstStyle>
            <a:lvl1pPr algn="r">
              <a:defRPr sz="1200"/>
            </a:lvl1pPr>
          </a:lstStyle>
          <a:p>
            <a:fld id="{279C07BF-8231-4F7E-ABB5-44B007D6C966}" type="slidenum">
              <a:rPr lang="en-US" smtClean="0"/>
              <a:t>‹#›</a:t>
            </a:fld>
            <a:endParaRPr lang="en-US" dirty="0"/>
          </a:p>
        </p:txBody>
      </p:sp>
    </p:spTree>
    <p:extLst>
      <p:ext uri="{BB962C8B-B14F-4D97-AF65-F5344CB8AC3E}">
        <p14:creationId xmlns:p14="http://schemas.microsoft.com/office/powerpoint/2010/main" val="234148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DED37-E09B-4BC2-9524-245202AF87FD}" type="slidenum">
              <a:rPr lang="en-US" smtClean="0"/>
              <a:t>10</a:t>
            </a:fld>
            <a:endParaRPr lang="en-US" dirty="0"/>
          </a:p>
        </p:txBody>
      </p:sp>
    </p:spTree>
    <p:extLst>
      <p:ext uri="{BB962C8B-B14F-4D97-AF65-F5344CB8AC3E}">
        <p14:creationId xmlns:p14="http://schemas.microsoft.com/office/powerpoint/2010/main" val="8826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DED37-E09B-4BC2-9524-245202AF87FD}" type="slidenum">
              <a:rPr lang="en-US" smtClean="0"/>
              <a:t>12</a:t>
            </a:fld>
            <a:endParaRPr lang="en-US" dirty="0"/>
          </a:p>
        </p:txBody>
      </p:sp>
    </p:spTree>
    <p:extLst>
      <p:ext uri="{BB962C8B-B14F-4D97-AF65-F5344CB8AC3E}">
        <p14:creationId xmlns:p14="http://schemas.microsoft.com/office/powerpoint/2010/main" val="251824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45F4-ADB7-4AC1-B0ED-64FE0602E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7871AC-2EE2-4AC5-A0D4-B682ABBC0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03EF87-DE08-47B2-A872-B3830FF83767}"/>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049FFAC9-C745-49EF-BC40-22FB2E3D4E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48F37C-DB0A-4AD4-AEFA-8ECE6F06735C}"/>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350277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6B6F-C0E3-48D2-89A5-7871A5793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33FEB-5A2B-4512-8651-0F6DEA45D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720E2-8C14-43A3-8191-2C9172CD9380}"/>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2AE1824B-A52B-4A41-9785-E221BC343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648DC9-AA13-4483-B464-CDBB19BE475D}"/>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42820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44A39-E5B0-4CE9-B643-C15DCF7D9B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5A0E7-D7B1-4DD0-A835-F1483ABD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3D51D-AFCF-4AA5-A652-5EDAD5E6FFBD}"/>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27AEA485-BEF2-4923-B954-C633DA1AC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35E7BB-28C2-4020-A0E5-EE899783B13C}"/>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325944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6A14F8A-77D7-4B81-B285-7EB82E6238F8}" type="datetimeFigureOut">
              <a:rPr lang="en-US" smtClean="0"/>
              <a:t>10/2/2025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EAAF489-7219-4C11-88DB-FECD92580702}" type="slidenum">
              <a:rPr lang="en-US" smtClean="0"/>
              <a:t>‹#›</a:t>
            </a:fld>
            <a:endParaRPr lang="en-US" dirty="0"/>
          </a:p>
        </p:txBody>
      </p:sp>
    </p:spTree>
    <p:extLst>
      <p:ext uri="{BB962C8B-B14F-4D97-AF65-F5344CB8AC3E}">
        <p14:creationId xmlns:p14="http://schemas.microsoft.com/office/powerpoint/2010/main" val="26005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372283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6A14F8A-77D7-4B81-B285-7EB82E6238F8}" type="datetimeFigureOut">
              <a:rPr lang="en-US" smtClean="0"/>
              <a:t>10/2/2025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EAAF489-7219-4C11-88DB-FECD92580702}" type="slidenum">
              <a:rPr lang="en-US" smtClean="0"/>
              <a:t>‹#›</a:t>
            </a:fld>
            <a:endParaRPr lang="en-US" dirty="0"/>
          </a:p>
        </p:txBody>
      </p:sp>
    </p:spTree>
    <p:extLst>
      <p:ext uri="{BB962C8B-B14F-4D97-AF65-F5344CB8AC3E}">
        <p14:creationId xmlns:p14="http://schemas.microsoft.com/office/powerpoint/2010/main" val="213501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397852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54489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AAF489-7219-4C11-88DB-FECD92580702}"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44865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293069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A14F8A-77D7-4B81-B285-7EB82E6238F8}" type="datetimeFigureOut">
              <a:rPr lang="en-US" smtClean="0"/>
              <a:t>10/2/2025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EAAF489-7219-4C11-88DB-FECD92580702}" type="slidenum">
              <a:rPr lang="en-US" smtClean="0"/>
              <a:t>‹#›</a:t>
            </a:fld>
            <a:endParaRPr lang="en-US" dirty="0"/>
          </a:p>
        </p:txBody>
      </p:sp>
    </p:spTree>
    <p:extLst>
      <p:ext uri="{BB962C8B-B14F-4D97-AF65-F5344CB8AC3E}">
        <p14:creationId xmlns:p14="http://schemas.microsoft.com/office/powerpoint/2010/main" val="348791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21B0-1D8F-4F91-BEAE-CFA258C15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DEB35-B16B-4AF3-8E3E-1A0F3F678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87203-24B1-4C36-A78D-337D467D86C8}"/>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7FD23B36-18BA-49E9-A46F-0B48A692E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7B8E2-3A2D-4A41-A2AB-6901C763FBBC}"/>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400650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250515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133820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6A14F8A-77D7-4B81-B285-7EB82E6238F8}" type="datetimeFigureOut">
              <a:rPr lang="en-US" smtClean="0"/>
              <a:t>10/2/2025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EAAF489-7219-4C11-88DB-FECD92580702}" type="slidenum">
              <a:rPr lang="en-US" smtClean="0"/>
              <a:t>‹#›</a:t>
            </a:fld>
            <a:endParaRPr lang="en-US" dirty="0"/>
          </a:p>
        </p:txBody>
      </p:sp>
    </p:spTree>
    <p:extLst>
      <p:ext uri="{BB962C8B-B14F-4D97-AF65-F5344CB8AC3E}">
        <p14:creationId xmlns:p14="http://schemas.microsoft.com/office/powerpoint/2010/main" val="47165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9103-559D-44B1-90DA-BA470CE8C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E226C5-0088-4831-99C4-3F2C0319A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75C8B-F75F-410C-BD50-0798358A894F}"/>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253188CC-63C3-48BA-96F0-690B752ED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B58FAA-7654-48E7-8F3C-726BAA007199}"/>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190770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D5B7-50FD-4041-97E1-A53873243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156CB-5ED1-4A1D-815C-68FDF17EB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F5DECA-0BF5-4DA3-A51A-53859B4CFB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5E03E-7AC9-490F-94A2-AE67A83EE893}"/>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6" name="Footer Placeholder 5">
            <a:extLst>
              <a:ext uri="{FF2B5EF4-FFF2-40B4-BE49-F238E27FC236}">
                <a16:creationId xmlns:a16="http://schemas.microsoft.com/office/drawing/2014/main" id="{69E85F86-4F23-4EEF-AFAD-2764628BB1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42FF94-DAAC-49FC-B8C8-1BD685E10EB7}"/>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16275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FCF4-1496-4A1C-A5F1-92D7C21CD3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3E302B-2390-4B5E-9661-4BD278A16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59683F-1F43-465B-A538-7B6C8340C1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CC153-C537-4029-9ACF-22D377209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8809D-BEB4-4047-B9B9-9AAAD0FA19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9D690-A4C6-4712-A97D-BDB3386EE07B}"/>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8" name="Footer Placeholder 7">
            <a:extLst>
              <a:ext uri="{FF2B5EF4-FFF2-40B4-BE49-F238E27FC236}">
                <a16:creationId xmlns:a16="http://schemas.microsoft.com/office/drawing/2014/main" id="{280224C1-56CE-4D92-BB17-4F8FA7EEE1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EFD2BB-9FC2-4EFF-9E61-15EC0390D5C7}"/>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50035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8DBB-7192-411E-9E31-3CC3E8E580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E406B-24F5-4BD6-88F5-19A1200DF1AB}"/>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4" name="Footer Placeholder 3">
            <a:extLst>
              <a:ext uri="{FF2B5EF4-FFF2-40B4-BE49-F238E27FC236}">
                <a16:creationId xmlns:a16="http://schemas.microsoft.com/office/drawing/2014/main" id="{2B23FDE1-EC48-4E0A-9D1C-70F972435A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67DBA1-D73F-4055-84C3-4F92BB83B56B}"/>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299629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80515-F5CB-43FD-AFDE-0E359C05ED24}"/>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3" name="Footer Placeholder 2">
            <a:extLst>
              <a:ext uri="{FF2B5EF4-FFF2-40B4-BE49-F238E27FC236}">
                <a16:creationId xmlns:a16="http://schemas.microsoft.com/office/drawing/2014/main" id="{F8B374AC-AECC-49DD-B5C4-E311C8CDA9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1D79F4-83DE-4D4A-99D9-CC8F78E3BE22}"/>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417858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7814-4C00-4EB1-B675-D08BC9418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9D4EC-DA25-4C6A-9101-7781D5F43C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90FDB1-BDE8-4CD2-965C-1A353FDE4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D8180-BFEE-4D61-A362-58344F91B7EA}"/>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6" name="Footer Placeholder 5">
            <a:extLst>
              <a:ext uri="{FF2B5EF4-FFF2-40B4-BE49-F238E27FC236}">
                <a16:creationId xmlns:a16="http://schemas.microsoft.com/office/drawing/2014/main" id="{D500423C-7611-4AD5-BC18-CD71B60660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AAD26A-260B-475C-84A6-99854574455C}"/>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3668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6BEB-D2EF-4ADA-B01C-3D6069EFB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59E6DA-6EAF-4ACA-A1B3-078BC6BEF4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7A6CEE-0F49-4B51-823F-84825B6BB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710E8-4A49-4EAC-881C-B3CF1DABF2DB}"/>
              </a:ext>
            </a:extLst>
          </p:cNvPr>
          <p:cNvSpPr>
            <a:spLocks noGrp="1"/>
          </p:cNvSpPr>
          <p:nvPr>
            <p:ph type="dt" sz="half" idx="10"/>
          </p:nvPr>
        </p:nvSpPr>
        <p:spPr/>
        <p:txBody>
          <a:bodyPr/>
          <a:lstStyle/>
          <a:p>
            <a:fld id="{F6A14F8A-77D7-4B81-B285-7EB82E6238F8}" type="datetimeFigureOut">
              <a:rPr lang="en-US" smtClean="0"/>
              <a:t>10/2/2025</a:t>
            </a:fld>
            <a:endParaRPr lang="en-US" dirty="0"/>
          </a:p>
        </p:txBody>
      </p:sp>
      <p:sp>
        <p:nvSpPr>
          <p:cNvPr id="6" name="Footer Placeholder 5">
            <a:extLst>
              <a:ext uri="{FF2B5EF4-FFF2-40B4-BE49-F238E27FC236}">
                <a16:creationId xmlns:a16="http://schemas.microsoft.com/office/drawing/2014/main" id="{A78C6ABC-3FDF-4FC8-A1BA-C3C5AAC802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C17BE1-2FEB-4E6F-BBE8-13948BB66308}"/>
              </a:ext>
            </a:extLst>
          </p:cNvPr>
          <p:cNvSpPr>
            <a:spLocks noGrp="1"/>
          </p:cNvSpPr>
          <p:nvPr>
            <p:ph type="sldNum" sz="quarter" idx="12"/>
          </p:nvPr>
        </p:nvSpPr>
        <p:spPr/>
        <p:txBody>
          <a:bodyPr/>
          <a:lstStyle/>
          <a:p>
            <a:fld id="{3EAAF489-7219-4C11-88DB-FECD92580702}" type="slidenum">
              <a:rPr lang="en-US" smtClean="0"/>
              <a:t>‹#›</a:t>
            </a:fld>
            <a:endParaRPr lang="en-US" dirty="0"/>
          </a:p>
        </p:txBody>
      </p:sp>
    </p:spTree>
    <p:extLst>
      <p:ext uri="{BB962C8B-B14F-4D97-AF65-F5344CB8AC3E}">
        <p14:creationId xmlns:p14="http://schemas.microsoft.com/office/powerpoint/2010/main" val="190501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06A16-EDF9-4737-BE20-ACE99BD06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55011F-FED2-4311-AF22-6AF8175A4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F06E8-0749-4964-83C9-27C272F16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14F8A-77D7-4B81-B285-7EB82E6238F8}" type="datetimeFigureOut">
              <a:rPr lang="en-US" smtClean="0"/>
              <a:t>10/2/2025</a:t>
            </a:fld>
            <a:endParaRPr lang="en-US" dirty="0"/>
          </a:p>
        </p:txBody>
      </p:sp>
      <p:sp>
        <p:nvSpPr>
          <p:cNvPr id="5" name="Footer Placeholder 4">
            <a:extLst>
              <a:ext uri="{FF2B5EF4-FFF2-40B4-BE49-F238E27FC236}">
                <a16:creationId xmlns:a16="http://schemas.microsoft.com/office/drawing/2014/main" id="{AA114E4B-5AF0-40FE-B313-32303FB59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1327C9-6926-484F-841D-157DC4A52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AF489-7219-4C11-88DB-FECD92580702}" type="slidenum">
              <a:rPr lang="en-US" smtClean="0"/>
              <a:t>‹#›</a:t>
            </a:fld>
            <a:endParaRPr lang="en-US" dirty="0"/>
          </a:p>
        </p:txBody>
      </p:sp>
    </p:spTree>
    <p:extLst>
      <p:ext uri="{BB962C8B-B14F-4D97-AF65-F5344CB8AC3E}">
        <p14:creationId xmlns:p14="http://schemas.microsoft.com/office/powerpoint/2010/main" val="362972157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6A14F8A-77D7-4B81-B285-7EB82E6238F8}" type="datetimeFigureOut">
              <a:rPr lang="en-US" smtClean="0"/>
              <a:t>10/2/2025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EAAF489-7219-4C11-88DB-FECD92580702}"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8640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sreynolds@chesla.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tdollarsandsense.com/"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scherlund.blogspot.com/2018/04/vitalsource-joins-with-mcgraw-hill.html" TargetMode="External"/><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57BE6D-39CF-4467-83EC-C030340DD976}"/>
              </a:ext>
            </a:extLst>
          </p:cNvPr>
          <p:cNvSpPr>
            <a:spLocks noGrp="1"/>
          </p:cNvSpPr>
          <p:nvPr>
            <p:ph type="title"/>
          </p:nvPr>
        </p:nvSpPr>
        <p:spPr>
          <a:xfrm>
            <a:off x="463823" y="4138047"/>
            <a:ext cx="11306665" cy="936281"/>
          </a:xfrm>
        </p:spPr>
        <p:txBody>
          <a:bodyPr vert="horz" lIns="91440" tIns="45720" rIns="91440" bIns="45720" rtlCol="0" anchor="t" anchorCtr="1">
            <a:normAutofit/>
          </a:bodyPr>
          <a:lstStyle/>
          <a:p>
            <a:r>
              <a:rPr lang="en-US" sz="1600" b="1" i="1" kern="1200" cap="none" dirty="0">
                <a:solidFill>
                  <a:schemeClr val="tx1"/>
                </a:solidFill>
                <a:latin typeface="Source Sans Pro" panose="020B0503030403020204" pitchFamily="34" charset="0"/>
                <a:ea typeface="Source Sans Pro" panose="020B0503030403020204" pitchFamily="34" charset="0"/>
              </a:rPr>
              <a:t>Mission:</a:t>
            </a:r>
            <a:br>
              <a:rPr lang="en-US" sz="1600" b="1" i="1" u="sng" kern="1200" cap="none" dirty="0">
                <a:solidFill>
                  <a:schemeClr val="tx1"/>
                </a:solidFill>
                <a:latin typeface="Source Sans Pro" panose="020B0503030403020204" pitchFamily="34" charset="0"/>
                <a:ea typeface="Source Sans Pro" panose="020B0503030403020204" pitchFamily="34" charset="0"/>
              </a:rPr>
            </a:br>
            <a:r>
              <a:rPr lang="en-US" sz="1600" i="1" cap="none" dirty="0">
                <a:solidFill>
                  <a:schemeClr val="tx1"/>
                </a:solidFill>
                <a:latin typeface="Source Sans Pro" panose="020B0503030403020204" pitchFamily="34" charset="0"/>
                <a:ea typeface="Source Sans Pro" panose="020B0503030403020204" pitchFamily="34" charset="0"/>
              </a:rPr>
              <a:t>E</a:t>
            </a:r>
            <a:r>
              <a:rPr lang="en-US" sz="1600" i="1" kern="1200" cap="none" dirty="0">
                <a:solidFill>
                  <a:schemeClr val="tx1"/>
                </a:solidFill>
                <a:latin typeface="Source Sans Pro" panose="020B0503030403020204" pitchFamily="34" charset="0"/>
                <a:ea typeface="Source Sans Pro" panose="020B0503030403020204" pitchFamily="34" charset="0"/>
              </a:rPr>
              <a:t>xpand educational opportunities and enhance the state’s economic and workforce development by providing cost-effective financing programs for post-secondary education, scholarships, and information resources to </a:t>
            </a:r>
            <a:r>
              <a:rPr lang="en-US" sz="1600" i="1" cap="none" dirty="0">
                <a:solidFill>
                  <a:schemeClr val="tx1"/>
                </a:solidFill>
                <a:latin typeface="Source Sans Pro" panose="020B0503030403020204" pitchFamily="34" charset="0"/>
                <a:ea typeface="Source Sans Pro" panose="020B0503030403020204" pitchFamily="34" charset="0"/>
              </a:rPr>
              <a:t>C</a:t>
            </a:r>
            <a:r>
              <a:rPr lang="en-US" sz="1600" i="1" kern="1200" cap="none" dirty="0">
                <a:solidFill>
                  <a:schemeClr val="tx1"/>
                </a:solidFill>
                <a:latin typeface="Source Sans Pro" panose="020B0503030403020204" pitchFamily="34" charset="0"/>
                <a:ea typeface="Source Sans Pro" panose="020B0503030403020204" pitchFamily="34" charset="0"/>
              </a:rPr>
              <a:t>onnecticut students, alumni and their families.</a:t>
            </a:r>
          </a:p>
        </p:txBody>
      </p:sp>
      <p:sp>
        <p:nvSpPr>
          <p:cNvPr id="7" name="Slide Number Placeholder 6">
            <a:extLst>
              <a:ext uri="{FF2B5EF4-FFF2-40B4-BE49-F238E27FC236}">
                <a16:creationId xmlns:a16="http://schemas.microsoft.com/office/drawing/2014/main" id="{98B7C2C3-FF78-412D-B6D9-CD7C032AD57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sz="1100" b="1" i="0" u="none" strike="noStrike" cap="none" normalizeH="0" noProof="0">
                <a:ln>
                  <a:noFill/>
                </a:ln>
                <a:solidFill>
                  <a:schemeClr val="tx1">
                    <a:lumMod val="50000"/>
                    <a:lumOff val="50000"/>
                  </a:schemeClr>
                </a:solidFill>
                <a:effectLst/>
                <a:uLnTx/>
                <a:uFillTx/>
              </a:rPr>
              <a:pPr marR="0" lvl="0" indent="0" defTabSz="914400" fontAlgn="auto">
                <a:spcBef>
                  <a:spcPts val="0"/>
                </a:spcBef>
                <a:spcAft>
                  <a:spcPts val="600"/>
                </a:spcAft>
                <a:buClrTx/>
                <a:buSzTx/>
                <a:buFontTx/>
                <a:buNone/>
                <a:tabLst/>
                <a:defRPr/>
              </a:pPr>
              <a:t>1</a:t>
            </a:fld>
            <a:endParaRPr kumimoji="0" lang="en-US" sz="1100" b="1" i="0" u="none" strike="noStrike" cap="none" normalizeH="0" noProof="0" dirty="0">
              <a:ln>
                <a:noFill/>
              </a:ln>
              <a:solidFill>
                <a:schemeClr val="tx1">
                  <a:lumMod val="50000"/>
                  <a:lumOff val="50000"/>
                </a:schemeClr>
              </a:solidFill>
              <a:effectLst/>
              <a:uLnTx/>
              <a:uFillTx/>
            </a:endParaRPr>
          </a:p>
        </p:txBody>
      </p:sp>
      <p:pic>
        <p:nvPicPr>
          <p:cNvPr id="4" name="Picture 3" descr="A group of people in a classroom&#10;&#10;Description automatically generated">
            <a:extLst>
              <a:ext uri="{FF2B5EF4-FFF2-40B4-BE49-F238E27FC236}">
                <a16:creationId xmlns:a16="http://schemas.microsoft.com/office/drawing/2014/main" id="{EA86C72B-237A-DBA9-2CD1-909CF4759310}"/>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b="28729"/>
          <a:stretch/>
        </p:blipFill>
        <p:spPr>
          <a:xfrm>
            <a:off x="463823" y="600560"/>
            <a:ext cx="11306665" cy="3537487"/>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4409FE04-5504-F568-4F38-18DBB5155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222" y="5321159"/>
            <a:ext cx="2817520" cy="936281"/>
          </a:xfrm>
          <a:prstGeom prst="rect">
            <a:avLst/>
          </a:prstGeom>
        </p:spPr>
      </p:pic>
    </p:spTree>
    <p:extLst>
      <p:ext uri="{BB962C8B-B14F-4D97-AF65-F5344CB8AC3E}">
        <p14:creationId xmlns:p14="http://schemas.microsoft.com/office/powerpoint/2010/main" val="249332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81D5FDC-AE84-09E7-C045-CDE35A4368BA}"/>
              </a:ext>
            </a:extLst>
          </p:cNvPr>
          <p:cNvSpPr>
            <a:spLocks noGrp="1"/>
          </p:cNvSpPr>
          <p:nvPr>
            <p:ph type="title"/>
          </p:nvPr>
        </p:nvSpPr>
        <p:spPr/>
        <p:txBody>
          <a:bodyPr/>
          <a:lstStyle/>
          <a:p>
            <a:r>
              <a:rPr lang="en-US" dirty="0"/>
              <a:t>benefits</a:t>
            </a:r>
          </a:p>
        </p:txBody>
      </p:sp>
      <p:sp>
        <p:nvSpPr>
          <p:cNvPr id="4" name="Content Placeholder 3">
            <a:extLst>
              <a:ext uri="{FF2B5EF4-FFF2-40B4-BE49-F238E27FC236}">
                <a16:creationId xmlns:a16="http://schemas.microsoft.com/office/drawing/2014/main" id="{0370089B-E201-FCF6-AD00-75FC5B570E65}"/>
              </a:ext>
            </a:extLst>
          </p:cNvPr>
          <p:cNvSpPr>
            <a:spLocks noGrp="1"/>
          </p:cNvSpPr>
          <p:nvPr>
            <p:ph sz="half" idx="1"/>
          </p:nvPr>
        </p:nvSpPr>
        <p:spPr>
          <a:xfrm>
            <a:off x="581193" y="2119617"/>
            <a:ext cx="5422390" cy="4008725"/>
          </a:xfrm>
        </p:spPr>
        <p:txBody>
          <a:bodyPr>
            <a:normAutofit fontScale="25000" lnSpcReduction="20000"/>
          </a:bodyPr>
          <a:lstStyle/>
          <a:p>
            <a:pPr marL="0" indent="0">
              <a:buNone/>
            </a:pPr>
            <a:r>
              <a:rPr lang="en-US" sz="9600" dirty="0">
                <a:solidFill>
                  <a:schemeClr val="accent2"/>
                </a:solidFill>
                <a:latin typeface="Source Sans Pro" panose="020B0503030403020204" pitchFamily="34" charset="0"/>
                <a:ea typeface="Source Sans Pro" panose="020B0503030403020204" pitchFamily="34" charset="0"/>
              </a:rPr>
              <a:t>FEDERAL BENEFITS</a:t>
            </a:r>
          </a:p>
          <a:p>
            <a:pPr marL="285750" indent="-285750">
              <a:buFont typeface="Arial" panose="020B0604020202020204" pitchFamily="34" charset="0"/>
              <a:buChar char="•"/>
            </a:pPr>
            <a:r>
              <a:rPr lang="en-US" sz="5600" dirty="0">
                <a:latin typeface="Source Sans Pro" panose="020B0503030403020204" pitchFamily="34" charset="0"/>
                <a:ea typeface="Source Sans Pro" panose="020B0503030403020204" pitchFamily="34" charset="0"/>
              </a:rPr>
              <a:t>Employers can make tax-free payments up to </a:t>
            </a:r>
            <a:r>
              <a:rPr lang="en-US" sz="5600" b="1" dirty="0">
                <a:solidFill>
                  <a:srgbClr val="1870C9"/>
                </a:solidFill>
                <a:latin typeface="Source Sans Pro" panose="020B0503030403020204" pitchFamily="34" charset="0"/>
                <a:ea typeface="Source Sans Pro" panose="020B0503030403020204" pitchFamily="34" charset="0"/>
              </a:rPr>
              <a:t>$5,250*</a:t>
            </a:r>
            <a:r>
              <a:rPr lang="en-US" sz="5600" dirty="0">
                <a:solidFill>
                  <a:srgbClr val="1870C9"/>
                </a:solidFill>
                <a:latin typeface="Source Sans Pro" panose="020B0503030403020204" pitchFamily="34" charset="0"/>
                <a:ea typeface="Source Sans Pro" panose="020B0503030403020204" pitchFamily="34" charset="0"/>
              </a:rPr>
              <a:t> </a:t>
            </a:r>
            <a:r>
              <a:rPr lang="en-US" sz="5600" dirty="0">
                <a:latin typeface="Source Sans Pro" panose="020B0503030403020204" pitchFamily="34" charset="0"/>
                <a:ea typeface="Source Sans Pro" panose="020B0503030403020204" pitchFamily="34" charset="0"/>
              </a:rPr>
              <a:t>annually per employee</a:t>
            </a:r>
          </a:p>
          <a:p>
            <a:pPr marL="742950" lvl="1" indent="-285750">
              <a:buFont typeface="Arial" panose="020B0604020202020204" pitchFamily="34" charset="0"/>
              <a:buChar char="•"/>
            </a:pPr>
            <a:r>
              <a:rPr lang="en-US" sz="5600" dirty="0">
                <a:latin typeface="Source Sans Pro" panose="020B0503030403020204" pitchFamily="34" charset="0"/>
                <a:ea typeface="Source Sans Pro" panose="020B0503030403020204" pitchFamily="34" charset="0"/>
              </a:rPr>
              <a:t>*This includes both tuition assistance and employer student loan repayment programs</a:t>
            </a:r>
          </a:p>
          <a:p>
            <a:pPr marL="742950" lvl="1" indent="-285750">
              <a:buFont typeface="Arial" panose="020B0604020202020204" pitchFamily="34" charset="0"/>
              <a:buChar char="•"/>
            </a:pPr>
            <a:r>
              <a:rPr lang="en-US" sz="5600" dirty="0">
                <a:latin typeface="Source Sans Pro" panose="020B0503030403020204" pitchFamily="34" charset="0"/>
                <a:ea typeface="Source Sans Pro" panose="020B0503030403020204" pitchFamily="34" charset="0"/>
              </a:rPr>
              <a:t>Tuition assistance and employer repayment complement one another</a:t>
            </a:r>
          </a:p>
          <a:p>
            <a:pPr marL="285750" indent="-285750">
              <a:buFont typeface="Arial" panose="020B0604020202020204" pitchFamily="34" charset="0"/>
              <a:buChar char="•"/>
            </a:pPr>
            <a:r>
              <a:rPr lang="en-US" sz="5600" dirty="0">
                <a:latin typeface="Source Sans Pro" panose="020B0503030403020204" pitchFamily="34" charset="0"/>
                <a:ea typeface="Source Sans Pro" panose="020B0503030403020204" pitchFamily="34" charset="0"/>
              </a:rPr>
              <a:t>Qualifying payments:</a:t>
            </a:r>
          </a:p>
          <a:p>
            <a:pPr marL="742950" lvl="1" indent="-285750">
              <a:buFont typeface="Wingdings" panose="05000000000000000000" pitchFamily="2" charset="2"/>
              <a:buChar char="ü"/>
            </a:pPr>
            <a:r>
              <a:rPr lang="en-US" sz="5600" b="1" dirty="0">
                <a:solidFill>
                  <a:srgbClr val="1870C9"/>
                </a:solidFill>
                <a:latin typeface="Source Sans Pro" panose="020B0503030403020204" pitchFamily="34" charset="0"/>
                <a:ea typeface="Source Sans Pro" panose="020B0503030403020204" pitchFamily="34" charset="0"/>
              </a:rPr>
              <a:t>Both</a:t>
            </a:r>
            <a:r>
              <a:rPr lang="en-US" sz="5600" dirty="0">
                <a:latin typeface="Source Sans Pro" panose="020B0503030403020204" pitchFamily="34" charset="0"/>
                <a:ea typeface="Source Sans Pro" panose="020B0503030403020204" pitchFamily="34" charset="0"/>
              </a:rPr>
              <a:t> federal and private student loans</a:t>
            </a:r>
          </a:p>
          <a:p>
            <a:pPr marL="742950" lvl="1" indent="-285750">
              <a:buFont typeface="Wingdings" panose="05000000000000000000" pitchFamily="2" charset="2"/>
              <a:buChar char="ü"/>
            </a:pPr>
            <a:r>
              <a:rPr lang="en-US" sz="5600" dirty="0">
                <a:latin typeface="Source Sans Pro" panose="020B0503030403020204" pitchFamily="34" charset="0"/>
                <a:ea typeface="Source Sans Pro" panose="020B0503030403020204" pitchFamily="34" charset="0"/>
              </a:rPr>
              <a:t>Payments for principal or interest on qualified education loan</a:t>
            </a:r>
          </a:p>
          <a:p>
            <a:pPr marL="285750" indent="-285750">
              <a:buFont typeface="Arial" panose="020B0604020202020204" pitchFamily="34" charset="0"/>
              <a:buChar char="•"/>
            </a:pPr>
            <a:r>
              <a:rPr lang="en-US" sz="5600" b="1" dirty="0">
                <a:solidFill>
                  <a:srgbClr val="1870C9"/>
                </a:solidFill>
                <a:latin typeface="Source Sans Pro" panose="020B0503030403020204" pitchFamily="34" charset="0"/>
                <a:ea typeface="Source Sans Pro" panose="020B0503030403020204" pitchFamily="34" charset="0"/>
              </a:rPr>
              <a:t>Both</a:t>
            </a:r>
            <a:r>
              <a:rPr lang="en-US" sz="5600" dirty="0">
                <a:latin typeface="Source Sans Pro" panose="020B0503030403020204" pitchFamily="34" charset="0"/>
                <a:ea typeface="Source Sans Pro" panose="020B0503030403020204" pitchFamily="34" charset="0"/>
              </a:rPr>
              <a:t> employers and employees save on federal payroll taxes for qualifying payments</a:t>
            </a:r>
          </a:p>
          <a:p>
            <a:pPr marL="285750" indent="-285750">
              <a:buFont typeface="Arial" panose="020B0604020202020204" pitchFamily="34" charset="0"/>
              <a:buChar char="•"/>
            </a:pPr>
            <a:r>
              <a:rPr lang="en-US" sz="5600" dirty="0">
                <a:latin typeface="Source Sans Pro" panose="020B0503030403020204" pitchFamily="34" charset="0"/>
                <a:ea typeface="Source Sans Pro" panose="020B0503030403020204" pitchFamily="34" charset="0"/>
              </a:rPr>
              <a:t>Employees save on federal income taxes for qualifying payments</a:t>
            </a:r>
          </a:p>
          <a:p>
            <a:pPr marL="285750" indent="-285750">
              <a:buFont typeface="Arial" panose="020B0604020202020204" pitchFamily="34" charset="0"/>
              <a:buChar char="•"/>
            </a:pPr>
            <a:r>
              <a:rPr lang="en-US" sz="5600" b="1" dirty="0">
                <a:solidFill>
                  <a:srgbClr val="1870C9"/>
                </a:solidFill>
                <a:latin typeface="Source Sans Pro" panose="020B0503030403020204" pitchFamily="34" charset="0"/>
                <a:ea typeface="Source Sans Pro" panose="020B0503030403020204" pitchFamily="34" charset="0"/>
              </a:rPr>
              <a:t>Permanent Federal incentives.</a:t>
            </a:r>
            <a:endParaRPr lang="en-US" sz="5600" b="1" dirty="0">
              <a:latin typeface="Source Sans Pro" panose="020B0503030403020204" pitchFamily="34" charset="0"/>
              <a:ea typeface="Source Sans Pro" panose="020B0503030403020204" pitchFamily="34" charset="0"/>
            </a:endParaRPr>
          </a:p>
        </p:txBody>
      </p:sp>
      <p:sp>
        <p:nvSpPr>
          <p:cNvPr id="7" name="Content Placeholder 6">
            <a:extLst>
              <a:ext uri="{FF2B5EF4-FFF2-40B4-BE49-F238E27FC236}">
                <a16:creationId xmlns:a16="http://schemas.microsoft.com/office/drawing/2014/main" id="{E24578EB-68D9-FBAB-7E47-7BF88E751C7D}"/>
              </a:ext>
            </a:extLst>
          </p:cNvPr>
          <p:cNvSpPr>
            <a:spLocks noGrp="1"/>
          </p:cNvSpPr>
          <p:nvPr>
            <p:ph sz="half" idx="2"/>
          </p:nvPr>
        </p:nvSpPr>
        <p:spPr>
          <a:xfrm>
            <a:off x="6303816" y="2228003"/>
            <a:ext cx="5306991" cy="3633047"/>
          </a:xfrm>
        </p:spPr>
        <p:txBody>
          <a:bodyPr>
            <a:normAutofit fontScale="25000" lnSpcReduction="20000"/>
          </a:bodyPr>
          <a:lstStyle/>
          <a:p>
            <a:pPr>
              <a:lnSpc>
                <a:spcPct val="120000"/>
              </a:lnSpc>
            </a:pPr>
            <a:endParaRPr lang="en-US" sz="4800" dirty="0">
              <a:latin typeface="Source Sans Pro" panose="020B0503030403020204" pitchFamily="34" charset="0"/>
              <a:ea typeface="Source Sans Pro" panose="020B0503030403020204" pitchFamily="34" charset="0"/>
            </a:endParaRPr>
          </a:p>
          <a:p>
            <a:pPr marL="0" indent="0">
              <a:lnSpc>
                <a:spcPct val="120000"/>
              </a:lnSpc>
              <a:buNone/>
            </a:pPr>
            <a:r>
              <a:rPr lang="en-US" sz="9600" dirty="0">
                <a:solidFill>
                  <a:schemeClr val="accent2"/>
                </a:solidFill>
                <a:latin typeface="Source Sans Pro" panose="020B0503030403020204" pitchFamily="34" charset="0"/>
                <a:ea typeface="Source Sans Pro" panose="020B0503030403020204" pitchFamily="34" charset="0"/>
              </a:rPr>
              <a:t>CONNECTICUT BENEFITS</a:t>
            </a:r>
            <a:endParaRPr lang="en-US" sz="4800" dirty="0">
              <a:latin typeface="Source Sans Pro" panose="020B0503030403020204" pitchFamily="34" charset="0"/>
              <a:ea typeface="Source Sans Pro" panose="020B0503030403020204" pitchFamily="34" charset="0"/>
            </a:endParaRPr>
          </a:p>
          <a:p>
            <a:pPr>
              <a:lnSpc>
                <a:spcPct val="120000"/>
              </a:lnSpc>
            </a:pPr>
            <a:r>
              <a:rPr lang="en-US" sz="4800" dirty="0">
                <a:solidFill>
                  <a:schemeClr val="tx1"/>
                </a:solidFill>
                <a:latin typeface="Source Sans Pro" panose="020B0503030403020204" pitchFamily="34" charset="0"/>
                <a:ea typeface="Source Sans Pro" panose="020B0503030403020204" pitchFamily="34" charset="0"/>
              </a:rPr>
              <a:t>If a company pays down </a:t>
            </a:r>
            <a:r>
              <a:rPr lang="en-US" sz="4800" b="1" dirty="0">
                <a:solidFill>
                  <a:srgbClr val="0070C0"/>
                </a:solidFill>
                <a:latin typeface="Source Sans Pro" panose="020B0503030403020204" pitchFamily="34" charset="0"/>
                <a:ea typeface="Source Sans Pro" panose="020B0503030403020204" pitchFamily="34" charset="0"/>
              </a:rPr>
              <a:t>any student loans in repayment </a:t>
            </a:r>
            <a:r>
              <a:rPr lang="en-US" sz="4800" dirty="0">
                <a:solidFill>
                  <a:schemeClr val="tx1"/>
                </a:solidFill>
                <a:latin typeface="Source Sans Pro" panose="020B0503030403020204" pitchFamily="34" charset="0"/>
                <a:ea typeface="Source Sans Pro" panose="020B0503030403020204" pitchFamily="34" charset="0"/>
              </a:rPr>
              <a:t>on behalf of its employees, the company may be eligible for a State of Connecticut tax credit </a:t>
            </a:r>
          </a:p>
          <a:p>
            <a:pPr>
              <a:lnSpc>
                <a:spcPct val="120000"/>
              </a:lnSpc>
            </a:pPr>
            <a:r>
              <a:rPr lang="en-US" sz="4800" dirty="0">
                <a:solidFill>
                  <a:schemeClr val="tx1"/>
                </a:solidFill>
                <a:latin typeface="Source Sans Pro" panose="020B0503030403020204" pitchFamily="34" charset="0"/>
                <a:ea typeface="Source Sans Pro" panose="020B0503030403020204" pitchFamily="34" charset="0"/>
              </a:rPr>
              <a:t>How employers qualify for the credit:</a:t>
            </a:r>
          </a:p>
          <a:p>
            <a:pPr lvl="1">
              <a:lnSpc>
                <a:spcPct val="120000"/>
              </a:lnSpc>
            </a:pPr>
            <a:r>
              <a:rPr lang="en-US" sz="4800" dirty="0">
                <a:solidFill>
                  <a:schemeClr val="tx1"/>
                </a:solidFill>
                <a:latin typeface="Source Sans Pro" panose="020B0503030403020204" pitchFamily="34" charset="0"/>
                <a:ea typeface="Source Sans Pro" panose="020B0503030403020204" pitchFamily="34" charset="0"/>
              </a:rPr>
              <a:t>Employ the qualified employee</a:t>
            </a:r>
          </a:p>
          <a:p>
            <a:pPr lvl="1">
              <a:lnSpc>
                <a:spcPct val="120000"/>
              </a:lnSpc>
            </a:pPr>
            <a:r>
              <a:rPr lang="en-US" sz="4800" dirty="0">
                <a:solidFill>
                  <a:schemeClr val="tx1"/>
                </a:solidFill>
                <a:latin typeface="Source Sans Pro" panose="020B0503030403020204" pitchFamily="34" charset="0"/>
                <a:ea typeface="Source Sans Pro" panose="020B0503030403020204" pitchFamily="34" charset="0"/>
              </a:rPr>
              <a:t>Be subject to corporate business tax or insurance premium tax</a:t>
            </a:r>
          </a:p>
          <a:p>
            <a:r>
              <a:rPr lang="en-US" sz="4800" b="1" dirty="0">
                <a:solidFill>
                  <a:srgbClr val="0070C0"/>
                </a:solidFill>
                <a:latin typeface="Source Sans Pro" panose="020B0503030403020204" pitchFamily="34" charset="0"/>
                <a:ea typeface="Source Sans Pro" panose="020B0503030403020204" pitchFamily="34" charset="0"/>
              </a:rPr>
              <a:t>Qualified employees must:</a:t>
            </a:r>
            <a:endParaRPr lang="en-US" dirty="0">
              <a:solidFill>
                <a:srgbClr val="0070C0"/>
              </a:solidFill>
            </a:endParaRPr>
          </a:p>
          <a:p>
            <a:pPr marL="742950" lvl="1" indent="-285750">
              <a:buFont typeface="Arial" panose="020B0604020202020204" pitchFamily="34" charset="0"/>
              <a:buChar char="•"/>
            </a:pPr>
            <a:r>
              <a:rPr lang="en-US" sz="4800" b="0" i="0" dirty="0">
                <a:solidFill>
                  <a:schemeClr val="tx1"/>
                </a:solidFill>
                <a:effectLst/>
                <a:latin typeface="Source Sans Pro" panose="020B0503030403020204" pitchFamily="34" charset="0"/>
                <a:ea typeface="Source Sans Pro" panose="020B0503030403020204" pitchFamily="34" charset="0"/>
              </a:rPr>
              <a:t>Connecticut resident</a:t>
            </a:r>
            <a:endParaRPr lang="en-US" sz="4800" dirty="0">
              <a:solidFill>
                <a:schemeClr val="tx1"/>
              </a:solidFill>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en-US" sz="4800" b="0" i="0" dirty="0">
                <a:solidFill>
                  <a:schemeClr val="tx1"/>
                </a:solidFill>
                <a:effectLst/>
                <a:latin typeface="Source Sans Pro" panose="020B0503030403020204" pitchFamily="34" charset="0"/>
                <a:ea typeface="Source Sans Pro" panose="020B0503030403020204" pitchFamily="34" charset="0"/>
              </a:rPr>
              <a:t>Has earned their bachelor's degree from an institution of higher education in the immediately preceding five-year period</a:t>
            </a:r>
            <a:endParaRPr lang="en-US" sz="4800" dirty="0">
              <a:solidFill>
                <a:schemeClr val="tx1"/>
              </a:solidFill>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en-US" sz="4800" b="0" i="0" dirty="0">
                <a:solidFill>
                  <a:schemeClr val="tx1"/>
                </a:solidFill>
                <a:effectLst/>
                <a:latin typeface="Source Sans Pro" panose="020B0503030403020204" pitchFamily="34" charset="0"/>
                <a:ea typeface="Source Sans Pro" panose="020B0503030403020204" pitchFamily="34" charset="0"/>
              </a:rPr>
              <a:t>Employed full-time in Connecticut by a qualified employer</a:t>
            </a:r>
            <a:endParaRPr lang="en-US" sz="4800" dirty="0">
              <a:solidFill>
                <a:schemeClr val="tx1"/>
              </a:solidFill>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en-US" sz="4800" b="0" i="0" dirty="0">
                <a:solidFill>
                  <a:schemeClr val="tx1"/>
                </a:solidFill>
                <a:effectLst/>
                <a:latin typeface="Source Sans Pro" panose="020B0503030403020204" pitchFamily="34" charset="0"/>
                <a:ea typeface="Source Sans Pro" panose="020B0503030403020204" pitchFamily="34" charset="0"/>
              </a:rPr>
              <a:t>Not an owner, member or partner of such qualified employer or a family member of an owner, member or partner of such qualified employer</a:t>
            </a:r>
            <a:endParaRPr lang="en-US" sz="4800" dirty="0">
              <a:solidFill>
                <a:schemeClr val="tx1"/>
              </a:solidFill>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en-US" sz="4800" b="0" i="0" dirty="0">
                <a:solidFill>
                  <a:schemeClr val="tx1"/>
                </a:solidFill>
                <a:effectLst/>
                <a:latin typeface="Source Sans Pro" panose="020B0503030403020204" pitchFamily="34" charset="0"/>
                <a:ea typeface="Source Sans Pro" panose="020B0503030403020204" pitchFamily="34" charset="0"/>
              </a:rPr>
              <a:t>Has an eligible student education loan</a:t>
            </a:r>
            <a:endParaRPr lang="en-US" sz="4800" dirty="0">
              <a:solidFill>
                <a:schemeClr val="tx1"/>
              </a:solidFill>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p:txBody>
      </p:sp>
      <p:pic>
        <p:nvPicPr>
          <p:cNvPr id="1028" name="Picture 4">
            <a:extLst>
              <a:ext uri="{FF2B5EF4-FFF2-40B4-BE49-F238E27FC236}">
                <a16:creationId xmlns:a16="http://schemas.microsoft.com/office/drawing/2014/main" id="{DEC258F8-768F-7CC5-4CC4-2C7CEC206D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2519" y="771425"/>
            <a:ext cx="2340602" cy="87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miling teacher in classroom">
            <a:extLst>
              <a:ext uri="{FF2B5EF4-FFF2-40B4-BE49-F238E27FC236}">
                <a16:creationId xmlns:a16="http://schemas.microsoft.com/office/drawing/2014/main" id="{B1521232-CA71-4669-642B-207997CB5152}"/>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439881" y="1898073"/>
            <a:ext cx="11322627" cy="4627418"/>
          </a:xfrm>
          <a:prstGeom prst="rect">
            <a:avLst/>
          </a:prstGeom>
        </p:spPr>
      </p:pic>
      <p:sp>
        <p:nvSpPr>
          <p:cNvPr id="3" name="Title 2">
            <a:extLst>
              <a:ext uri="{FF2B5EF4-FFF2-40B4-BE49-F238E27FC236}">
                <a16:creationId xmlns:a16="http://schemas.microsoft.com/office/drawing/2014/main" id="{C53E686C-3AFA-E361-0480-FF7B12566A8C}"/>
              </a:ext>
            </a:extLst>
          </p:cNvPr>
          <p:cNvSpPr>
            <a:spLocks noGrp="1"/>
          </p:cNvSpPr>
          <p:nvPr>
            <p:ph type="title"/>
          </p:nvPr>
        </p:nvSpPr>
        <p:spPr/>
        <p:txBody>
          <a:bodyPr/>
          <a:lstStyle/>
          <a:p>
            <a:r>
              <a:rPr lang="en-US" dirty="0"/>
              <a:t>Alliance District Loan Subsidy Program</a:t>
            </a:r>
          </a:p>
        </p:txBody>
      </p:sp>
      <p:sp>
        <p:nvSpPr>
          <p:cNvPr id="6" name="Subtitle 5">
            <a:extLst>
              <a:ext uri="{FF2B5EF4-FFF2-40B4-BE49-F238E27FC236}">
                <a16:creationId xmlns:a16="http://schemas.microsoft.com/office/drawing/2014/main" id="{B56765DE-751F-43AF-BBA9-8F916ABAC6EE}"/>
              </a:ext>
            </a:extLst>
          </p:cNvPr>
          <p:cNvSpPr>
            <a:spLocks noGrp="1"/>
          </p:cNvSpPr>
          <p:nvPr>
            <p:ph sz="half" idx="1"/>
          </p:nvPr>
        </p:nvSpPr>
        <p:spPr>
          <a:xfrm>
            <a:off x="581193" y="2228003"/>
            <a:ext cx="5144603" cy="3633047"/>
          </a:xfrm>
        </p:spPr>
        <p:txBody>
          <a:bodyPr vert="horz" lIns="91440" tIns="45720" rIns="91440" bIns="45720" rtlCol="0" anchor="t">
            <a:normAutofit fontScale="40000" lnSpcReduction="20000"/>
          </a:bodyPr>
          <a:lstStyle/>
          <a:p>
            <a:pPr algn="l"/>
            <a:r>
              <a:rPr lang="en-US" sz="3500" kern="1200" dirty="0">
                <a:solidFill>
                  <a:schemeClr val="tx2"/>
                </a:solidFill>
                <a:latin typeface="Source Sans Pro" panose="020B0503030403020204" pitchFamily="34" charset="0"/>
                <a:ea typeface="Source Sans Pro" panose="020B0503030403020204" pitchFamily="34" charset="0"/>
              </a:rPr>
              <a:t>This program offers an interest rate subsidy on Alliance District Educator and Counselor Refinance Loans (to refinance existing </a:t>
            </a:r>
            <a:r>
              <a:rPr lang="en-US" sz="3500" b="1" kern="1200" dirty="0">
                <a:solidFill>
                  <a:schemeClr val="accent2"/>
                </a:solidFill>
                <a:latin typeface="Source Sans Pro" panose="020B0503030403020204" pitchFamily="34" charset="0"/>
                <a:ea typeface="Source Sans Pro" panose="020B0503030403020204" pitchFamily="34" charset="0"/>
              </a:rPr>
              <a:t>private student loan debt</a:t>
            </a:r>
            <a:r>
              <a:rPr lang="en-US" sz="3500" kern="1200" dirty="0">
                <a:solidFill>
                  <a:schemeClr val="accent2"/>
                </a:solidFill>
                <a:latin typeface="Source Sans Pro" panose="020B0503030403020204" pitchFamily="34" charset="0"/>
                <a:ea typeface="Source Sans Pro" panose="020B0503030403020204" pitchFamily="34" charset="0"/>
              </a:rPr>
              <a:t>, </a:t>
            </a:r>
            <a:r>
              <a:rPr lang="en-US" sz="3500" kern="1200" dirty="0">
                <a:solidFill>
                  <a:schemeClr val="tx2"/>
                </a:solidFill>
                <a:latin typeface="Source Sans Pro" panose="020B0503030403020204" pitchFamily="34" charset="0"/>
                <a:ea typeface="Source Sans Pro" panose="020B0503030403020204" pitchFamily="34" charset="0"/>
              </a:rPr>
              <a:t>also known as non-federal loans) to teachers, paraeducators, and school counselors in any of Connecticut’s Alliance District public schools. The program is designed to attract, support, and retain high quality educators and counselors.</a:t>
            </a:r>
          </a:p>
          <a:p>
            <a:pPr algn="l"/>
            <a:r>
              <a:rPr lang="en-US" sz="3500" kern="1200" dirty="0">
                <a:solidFill>
                  <a:schemeClr val="tx2"/>
                </a:solidFill>
                <a:latin typeface="Source Sans Pro" panose="020B0503030403020204" pitchFamily="34" charset="0"/>
                <a:ea typeface="Source Sans Pro" panose="020B0503030403020204" pitchFamily="34" charset="0"/>
              </a:rPr>
              <a:t>The maximum available Alliance District Refinance Loan per teacher is </a:t>
            </a:r>
            <a:r>
              <a:rPr lang="en-US" sz="3500" b="1" kern="1200" dirty="0">
                <a:solidFill>
                  <a:schemeClr val="accent2"/>
                </a:solidFill>
                <a:latin typeface="Source Sans Pro" panose="020B0503030403020204" pitchFamily="34" charset="0"/>
                <a:ea typeface="Source Sans Pro" panose="020B0503030403020204" pitchFamily="34" charset="0"/>
              </a:rPr>
              <a:t>$25,000. </a:t>
            </a:r>
            <a:r>
              <a:rPr lang="en-US" sz="3500" kern="1200" dirty="0">
                <a:solidFill>
                  <a:schemeClr val="tx2"/>
                </a:solidFill>
                <a:latin typeface="Source Sans Pro" panose="020B0503030403020204" pitchFamily="34" charset="0"/>
                <a:ea typeface="Source Sans Pro" panose="020B0503030403020204" pitchFamily="34" charset="0"/>
              </a:rPr>
              <a:t>The minimum loan amount is $5,000.*</a:t>
            </a:r>
          </a:p>
          <a:p>
            <a:pPr algn="l"/>
            <a:r>
              <a:rPr lang="en-US" sz="3500" kern="1200" dirty="0">
                <a:solidFill>
                  <a:schemeClr val="tx2"/>
                </a:solidFill>
                <a:latin typeface="Source Sans Pro" panose="020B0503030403020204" pitchFamily="34" charset="0"/>
                <a:ea typeface="Source Sans Pro" panose="020B0503030403020204" pitchFamily="34" charset="0"/>
              </a:rPr>
              <a:t>Educators or Counselors approved for an Alliance District Refinance Loan will receive a 3-percentage-point subsidy on the Refinance Loan rate for as long as they continue to be employed in an Alliance District public school.</a:t>
            </a:r>
          </a:p>
          <a:p>
            <a:pPr algn="l"/>
            <a:r>
              <a:rPr lang="en-US" sz="3500" kern="1200" dirty="0">
                <a:solidFill>
                  <a:schemeClr val="tx2"/>
                </a:solidFill>
                <a:latin typeface="Source Sans Pro" panose="020B0503030403020204" pitchFamily="34" charset="0"/>
                <a:ea typeface="Source Sans Pro" panose="020B0503030403020204" pitchFamily="34" charset="0"/>
              </a:rPr>
              <a:t>Rates on Alliance District Teacher Refinance Loans, including the 3% subsidy, range from </a:t>
            </a:r>
            <a:r>
              <a:rPr lang="en-US" sz="3500" b="1" kern="1200" dirty="0">
                <a:solidFill>
                  <a:schemeClr val="accent2"/>
                </a:solidFill>
                <a:latin typeface="Source Sans Pro" panose="020B0503030403020204" pitchFamily="34" charset="0"/>
                <a:ea typeface="Source Sans Pro" panose="020B0503030403020204" pitchFamily="34" charset="0"/>
              </a:rPr>
              <a:t>0.75% to 2.49%, </a:t>
            </a:r>
            <a:r>
              <a:rPr lang="en-US" sz="3500" kern="1200" dirty="0">
                <a:solidFill>
                  <a:schemeClr val="tx2"/>
                </a:solidFill>
                <a:latin typeface="Source Sans Pro" panose="020B0503030403020204" pitchFamily="34" charset="0"/>
                <a:ea typeface="Source Sans Pro" panose="020B0503030403020204" pitchFamily="34" charset="0"/>
              </a:rPr>
              <a:t>with terms of      5, 10, or 15 years.</a:t>
            </a:r>
          </a:p>
          <a:p>
            <a:pPr algn="l"/>
            <a:endParaRPr lang="en-US" sz="3200" b="1" kern="1200" dirty="0">
              <a:solidFill>
                <a:schemeClr val="tx2"/>
              </a:solidFill>
              <a:latin typeface="+mn-lt"/>
              <a:ea typeface="+mn-ea"/>
              <a:cs typeface="+mn-cs"/>
            </a:endParaRPr>
          </a:p>
        </p:txBody>
      </p:sp>
      <p:sp>
        <p:nvSpPr>
          <p:cNvPr id="5" name="Content Placeholder 4">
            <a:extLst>
              <a:ext uri="{FF2B5EF4-FFF2-40B4-BE49-F238E27FC236}">
                <a16:creationId xmlns:a16="http://schemas.microsoft.com/office/drawing/2014/main" id="{84771A43-92E0-CDB3-3E2F-5BE122C01E6A}"/>
              </a:ext>
            </a:extLst>
          </p:cNvPr>
          <p:cNvSpPr>
            <a:spLocks noGrp="1"/>
          </p:cNvSpPr>
          <p:nvPr>
            <p:ph sz="half" idx="2"/>
          </p:nvPr>
        </p:nvSpPr>
        <p:spPr>
          <a:xfrm>
            <a:off x="6361227" y="2152589"/>
            <a:ext cx="5144603" cy="3633047"/>
          </a:xfrm>
        </p:spPr>
        <p:txBody>
          <a:bodyPr>
            <a:noAutofit/>
          </a:bodyPr>
          <a:lstStyle/>
          <a:p>
            <a:r>
              <a:rPr lang="en-US" sz="1400" dirty="0">
                <a:latin typeface="Source Sans Pro" panose="020B0503030403020204" pitchFamily="34" charset="0"/>
                <a:ea typeface="Source Sans Pro" panose="020B0503030403020204" pitchFamily="34" charset="0"/>
              </a:rPr>
              <a:t>To be eligible an applicant must:</a:t>
            </a:r>
          </a:p>
          <a:p>
            <a:pPr lvl="1"/>
            <a:r>
              <a:rPr lang="en-US" sz="1400" dirty="0">
                <a:latin typeface="Source Sans Pro" panose="020B0503030403020204" pitchFamily="34" charset="0"/>
                <a:ea typeface="Source Sans Pro" panose="020B0503030403020204" pitchFamily="34" charset="0"/>
              </a:rPr>
              <a:t>Be a teacher, paraeducator, or school counselor in an Alliance District public school (teachers must maintain a current Connecticut Educator Certification)</a:t>
            </a:r>
          </a:p>
          <a:p>
            <a:pPr lvl="1"/>
            <a:r>
              <a:rPr lang="en-US" sz="1400" dirty="0">
                <a:latin typeface="Source Sans Pro" panose="020B0503030403020204" pitchFamily="34" charset="0"/>
                <a:ea typeface="Source Sans Pro" panose="020B0503030403020204" pitchFamily="34" charset="0"/>
              </a:rPr>
              <a:t>Submit an Alliance District Refinance Loan application</a:t>
            </a:r>
          </a:p>
          <a:p>
            <a:pPr lvl="1"/>
            <a:r>
              <a:rPr lang="en-US" sz="1400" dirty="0">
                <a:latin typeface="Source Sans Pro" panose="020B0503030403020204" pitchFamily="34" charset="0"/>
                <a:ea typeface="Source Sans Pro" panose="020B0503030403020204" pitchFamily="34" charset="0"/>
              </a:rPr>
              <a:t>Be the refinancing borrower on the private student loan</a:t>
            </a:r>
          </a:p>
          <a:p>
            <a:pPr lvl="1"/>
            <a:r>
              <a:rPr lang="en-US" sz="1400" dirty="0">
                <a:latin typeface="Source Sans Pro" panose="020B0503030403020204" pitchFamily="34" charset="0"/>
                <a:ea typeface="Source Sans Pro" panose="020B0503030403020204" pitchFamily="34" charset="0"/>
              </a:rPr>
              <a:t>Have a FICO score of at least 580</a:t>
            </a:r>
          </a:p>
          <a:p>
            <a:pPr lvl="1"/>
            <a:r>
              <a:rPr lang="en-US" sz="1400" dirty="0">
                <a:latin typeface="Source Sans Pro" panose="020B0503030403020204" pitchFamily="34" charset="0"/>
                <a:ea typeface="Source Sans Pro" panose="020B0503030403020204" pitchFamily="34" charset="0"/>
              </a:rPr>
              <a:t>Request refinancing for a private student loan (federal loans are not eligible for refinancing through this program)</a:t>
            </a:r>
          </a:p>
          <a:p>
            <a:pPr lvl="1"/>
            <a:r>
              <a:rPr lang="en-US" sz="1400" dirty="0">
                <a:latin typeface="Source Sans Pro" panose="020B0503030403020204" pitchFamily="34" charset="0"/>
                <a:ea typeface="Source Sans Pro" panose="020B0503030403020204" pitchFamily="34" charset="0"/>
              </a:rPr>
              <a:t>Have no account that is 90+ days late in the past twelve months</a:t>
            </a:r>
          </a:p>
          <a:p>
            <a:pPr lvl="1"/>
            <a:r>
              <a:rPr lang="en-US" sz="1400" dirty="0">
                <a:latin typeface="Source Sans Pro" panose="020B0503030403020204" pitchFamily="34" charset="0"/>
                <a:ea typeface="Source Sans Pro" panose="020B0503030403020204" pitchFamily="34" charset="0"/>
              </a:rPr>
              <a:t>Have no education loans in default</a:t>
            </a:r>
          </a:p>
        </p:txBody>
      </p:sp>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11</a:t>
            </a:fld>
            <a:endParaRPr kumimoji="0" lang="en-US" b="0"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7" name="Picture 6" descr="A black background with white text&#10;&#10;Description automatically generated">
            <a:extLst>
              <a:ext uri="{FF2B5EF4-FFF2-40B4-BE49-F238E27FC236}">
                <a16:creationId xmlns:a16="http://schemas.microsoft.com/office/drawing/2014/main" id="{4458B684-8117-114A-34E8-365849794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783" y="776086"/>
            <a:ext cx="2206047" cy="733084"/>
          </a:xfrm>
          <a:prstGeom prst="rect">
            <a:avLst/>
          </a:prstGeom>
        </p:spPr>
      </p:pic>
    </p:spTree>
    <p:extLst>
      <p:ext uri="{BB962C8B-B14F-4D97-AF65-F5344CB8AC3E}">
        <p14:creationId xmlns:p14="http://schemas.microsoft.com/office/powerpoint/2010/main" val="255687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1" name="Rectangle 50">
            <a:extLst>
              <a:ext uri="{FF2B5EF4-FFF2-40B4-BE49-F238E27FC236}">
                <a16:creationId xmlns:a16="http://schemas.microsoft.com/office/drawing/2014/main" id="{17C35B5F-59FB-4E4A-A4E6-85CC504D7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3D black question marks with one yellow question mark">
            <a:extLst>
              <a:ext uri="{FF2B5EF4-FFF2-40B4-BE49-F238E27FC236}">
                <a16:creationId xmlns:a16="http://schemas.microsoft.com/office/drawing/2014/main" id="{E554E264-64F8-7427-DBDB-70C5538F50F2}"/>
              </a:ext>
            </a:extLst>
          </p:cNvPr>
          <p:cNvPicPr>
            <a:picLocks noChangeAspect="1"/>
          </p:cNvPicPr>
          <p:nvPr/>
        </p:nvPicPr>
        <p:blipFill>
          <a:blip r:embed="rId3">
            <a:grayscl/>
          </a:blip>
          <a:srcRect l="18383" r="16728" b="1"/>
          <a:stretch/>
        </p:blipFill>
        <p:spPr>
          <a:xfrm>
            <a:off x="20" y="10"/>
            <a:ext cx="12191980" cy="6857990"/>
          </a:xfrm>
          <a:prstGeom prst="rect">
            <a:avLst/>
          </a:prstGeom>
        </p:spPr>
      </p:pic>
      <p:grpSp>
        <p:nvGrpSpPr>
          <p:cNvPr id="53" name="Group 52">
            <a:extLst>
              <a:ext uri="{FF2B5EF4-FFF2-40B4-BE49-F238E27FC236}">
                <a16:creationId xmlns:a16="http://schemas.microsoft.com/office/drawing/2014/main" id="{266203B4-6411-4E9D-AAC1-D798EF731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54" name="Rectangle 53">
              <a:extLst>
                <a:ext uri="{FF2B5EF4-FFF2-40B4-BE49-F238E27FC236}">
                  <a16:creationId xmlns:a16="http://schemas.microsoft.com/office/drawing/2014/main" id="{810D9114-A47D-47E3-9417-1858C7C68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4E6705EF-CBA4-4963-9FCA-08B278014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BDD56C1-7D2F-4619-8127-8830CFA3CD6C}"/>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spc="-100" dirty="0"/>
              <a:t>Frequently Asked Questions</a:t>
            </a:r>
          </a:p>
        </p:txBody>
      </p:sp>
      <p:pic>
        <p:nvPicPr>
          <p:cNvPr id="3" name="Picture 2" descr="A black background with white text&#10;&#10;Description automatically generated">
            <a:extLst>
              <a:ext uri="{FF2B5EF4-FFF2-40B4-BE49-F238E27FC236}">
                <a16:creationId xmlns:a16="http://schemas.microsoft.com/office/drawing/2014/main" id="{CF5BA40B-055B-AEC3-A62D-2105EDABE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00" y="2076197"/>
            <a:ext cx="2721844" cy="904487"/>
          </a:xfrm>
          <a:prstGeom prst="rect">
            <a:avLst/>
          </a:prstGeom>
        </p:spPr>
      </p:pic>
    </p:spTree>
    <p:extLst>
      <p:ext uri="{BB962C8B-B14F-4D97-AF65-F5344CB8AC3E}">
        <p14:creationId xmlns:p14="http://schemas.microsoft.com/office/powerpoint/2010/main" val="25359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9DE33E52-91B1-40EE-9892-5CEEC5DE6D7C}"/>
              </a:ext>
            </a:extLst>
          </p:cNvPr>
          <p:cNvSpPr txBox="1">
            <a:spLocks/>
          </p:cNvSpPr>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96A32F14-39E0-4D9E-BAD5-0263AAAA8C0E}" type="slidenum">
              <a:rPr lang="en-US" sz="1400" smtClean="0"/>
              <a:pPr defTabSz="914400">
                <a:spcAft>
                  <a:spcPts val="600"/>
                </a:spcAft>
              </a:pPr>
              <a:t>13</a:t>
            </a:fld>
            <a:endParaRPr lang="en-US" sz="1400" dirty="0"/>
          </a:p>
        </p:txBody>
      </p:sp>
      <p:graphicFrame>
        <p:nvGraphicFramePr>
          <p:cNvPr id="7" name="Diagram 6">
            <a:extLst>
              <a:ext uri="{FF2B5EF4-FFF2-40B4-BE49-F238E27FC236}">
                <a16:creationId xmlns:a16="http://schemas.microsoft.com/office/drawing/2014/main" id="{FDE20C9C-5245-44C4-8F27-864D01B243B3}"/>
              </a:ext>
            </a:extLst>
          </p:cNvPr>
          <p:cNvGraphicFramePr/>
          <p:nvPr>
            <p:extLst>
              <p:ext uri="{D42A27DB-BD31-4B8C-83A1-F6EECF244321}">
                <p14:modId xmlns:p14="http://schemas.microsoft.com/office/powerpoint/2010/main" val="3628038752"/>
              </p:ext>
            </p:extLst>
          </p:nvPr>
        </p:nvGraphicFramePr>
        <p:xfrm>
          <a:off x="1048206" y="2065575"/>
          <a:ext cx="10164277" cy="3861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AB54552-333E-8815-327F-AA51FC78F703}"/>
              </a:ext>
            </a:extLst>
          </p:cNvPr>
          <p:cNvSpPr>
            <a:spLocks noGrp="1"/>
          </p:cNvSpPr>
          <p:nvPr>
            <p:ph type="title"/>
          </p:nvPr>
        </p:nvSpPr>
        <p:spPr/>
        <p:txBody>
          <a:bodyPr/>
          <a:lstStyle/>
          <a:p>
            <a:r>
              <a:rPr lang="en-US" spc="-100" dirty="0"/>
              <a:t>General In-School Questions</a:t>
            </a:r>
            <a:endParaRPr lang="en-US" dirty="0"/>
          </a:p>
        </p:txBody>
      </p:sp>
    </p:spTree>
    <p:extLst>
      <p:ext uri="{BB962C8B-B14F-4D97-AF65-F5344CB8AC3E}">
        <p14:creationId xmlns:p14="http://schemas.microsoft.com/office/powerpoint/2010/main" val="256452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5B282-9F33-4F5B-8C4E-224C68AC78E0}"/>
              </a:ext>
            </a:extLst>
          </p:cNvPr>
          <p:cNvSpPr txBox="1"/>
          <p:nvPr/>
        </p:nvSpPr>
        <p:spPr>
          <a:xfrm>
            <a:off x="278780" y="345688"/>
            <a:ext cx="7069874" cy="400110"/>
          </a:xfrm>
          <a:prstGeom prst="rect">
            <a:avLst/>
          </a:prstGeom>
          <a:noFill/>
        </p:spPr>
        <p:txBody>
          <a:bodyPr wrap="square" rtlCol="0">
            <a:spAutoFit/>
          </a:bodyPr>
          <a:lstStyle/>
          <a:p>
            <a:endParaRPr lang="en-US" sz="2000" dirty="0"/>
          </a:p>
        </p:txBody>
      </p:sp>
      <p:sp>
        <p:nvSpPr>
          <p:cNvPr id="7" name="Rectangle 6">
            <a:extLst>
              <a:ext uri="{FF2B5EF4-FFF2-40B4-BE49-F238E27FC236}">
                <a16:creationId xmlns:a16="http://schemas.microsoft.com/office/drawing/2014/main" id="{95D32909-9758-4E1B-BA2C-6CCAAB32B8F7}"/>
              </a:ext>
            </a:extLst>
          </p:cNvPr>
          <p:cNvSpPr/>
          <p:nvPr/>
        </p:nvSpPr>
        <p:spPr>
          <a:xfrm>
            <a:off x="8108382" y="6344934"/>
            <a:ext cx="4083618" cy="369332"/>
          </a:xfrm>
          <a:prstGeom prst="rect">
            <a:avLst/>
          </a:prstGeom>
        </p:spPr>
        <p:txBody>
          <a:bodyPr wrap="none">
            <a:spAutoFit/>
          </a:bodyPr>
          <a:lstStyle/>
          <a:p>
            <a:r>
              <a:rPr lang="en-US" spc="-100" dirty="0">
                <a:solidFill>
                  <a:schemeClr val="tx2"/>
                </a:solidFill>
              </a:rPr>
              <a:t>Alliance District Teacher Loan Subsidy Questions</a:t>
            </a:r>
            <a:endParaRPr lang="en-US" dirty="0"/>
          </a:p>
        </p:txBody>
      </p:sp>
      <p:graphicFrame>
        <p:nvGraphicFramePr>
          <p:cNvPr id="9" name="TextBox 4">
            <a:extLst>
              <a:ext uri="{FF2B5EF4-FFF2-40B4-BE49-F238E27FC236}">
                <a16:creationId xmlns:a16="http://schemas.microsoft.com/office/drawing/2014/main" id="{F4D2BEC7-F1B6-D8B2-6127-3DB83B42FE21}"/>
              </a:ext>
            </a:extLst>
          </p:cNvPr>
          <p:cNvGraphicFramePr/>
          <p:nvPr>
            <p:extLst>
              <p:ext uri="{D42A27DB-BD31-4B8C-83A1-F6EECF244321}">
                <p14:modId xmlns:p14="http://schemas.microsoft.com/office/powerpoint/2010/main" val="4019984221"/>
              </p:ext>
            </p:extLst>
          </p:nvPr>
        </p:nvGraphicFramePr>
        <p:xfrm>
          <a:off x="709063" y="2937224"/>
          <a:ext cx="10870127" cy="375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extBox 4">
            <a:extLst>
              <a:ext uri="{FF2B5EF4-FFF2-40B4-BE49-F238E27FC236}">
                <a16:creationId xmlns:a16="http://schemas.microsoft.com/office/drawing/2014/main" id="{F4378282-D22D-48D3-A317-E5D38935CA89}"/>
              </a:ext>
            </a:extLst>
          </p:cNvPr>
          <p:cNvGraphicFramePr/>
          <p:nvPr>
            <p:extLst>
              <p:ext uri="{D42A27DB-BD31-4B8C-83A1-F6EECF244321}">
                <p14:modId xmlns:p14="http://schemas.microsoft.com/office/powerpoint/2010/main" val="1613210231"/>
              </p:ext>
            </p:extLst>
          </p:nvPr>
        </p:nvGraphicFramePr>
        <p:xfrm>
          <a:off x="622433" y="614099"/>
          <a:ext cx="10956757" cy="24652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784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96A32F14-39E0-4D9E-BAD5-0263AAAA8C0E}" type="slidenum">
              <a:rPr lang="en-US" smtClean="0"/>
              <a:pPr defTabSz="914400">
                <a:spcAft>
                  <a:spcPts val="600"/>
                </a:spcAft>
              </a:pPr>
              <a:t>15</a:t>
            </a:fld>
            <a:endParaRPr lang="en-US" dirty="0"/>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EDBAE662-1D67-415C-AF54-68AF196D47C7}"/>
              </a:ext>
            </a:extLst>
          </p:cNvPr>
          <p:cNvSpPr/>
          <p:nvPr/>
        </p:nvSpPr>
        <p:spPr>
          <a:xfrm>
            <a:off x="443345" y="927337"/>
            <a:ext cx="11263746" cy="3146631"/>
          </a:xfrm>
          <a:prstGeom prst="rect">
            <a:avLst/>
          </a:prstGeom>
        </p:spPr>
        <p:txBody>
          <a:bodyPr wrap="square">
            <a:spAutoFit/>
          </a:bodyPr>
          <a:lstStyle/>
          <a:p>
            <a:pPr algn="ctr">
              <a:lnSpc>
                <a:spcPct val="150000"/>
              </a:lnSpc>
              <a:spcAft>
                <a:spcPts val="600"/>
              </a:spcAft>
            </a:pPr>
            <a:r>
              <a:rPr lang="en-US" b="1" dirty="0"/>
              <a:t>Contact Us:</a:t>
            </a:r>
          </a:p>
          <a:p>
            <a:pPr algn="ctr">
              <a:lnSpc>
                <a:spcPct val="150000"/>
              </a:lnSpc>
              <a:spcAft>
                <a:spcPts val="600"/>
              </a:spcAft>
            </a:pPr>
            <a:r>
              <a:rPr lang="en-US" sz="2000" b="1" dirty="0"/>
              <a:t>Shannon Reynolds, Senior Program Specialist-Marketing &amp; Outreach</a:t>
            </a:r>
          </a:p>
          <a:p>
            <a:pPr algn="ctr">
              <a:lnSpc>
                <a:spcPct val="150000"/>
              </a:lnSpc>
              <a:spcAft>
                <a:spcPts val="600"/>
              </a:spcAft>
            </a:pPr>
            <a:r>
              <a:rPr lang="en-US" sz="2000" dirty="0"/>
              <a:t>Email: </a:t>
            </a:r>
            <a:r>
              <a:rPr lang="en-US" sz="2000" dirty="0">
                <a:solidFill>
                  <a:schemeClr val="accent3"/>
                </a:solidFill>
                <a:hlinkClick r:id="rId2">
                  <a:extLst>
                    <a:ext uri="{A12FA001-AC4F-418D-AE19-62706E023703}">
                      <ahyp:hlinkClr xmlns:ahyp="http://schemas.microsoft.com/office/drawing/2018/hyperlinkcolor" val="tx"/>
                    </a:ext>
                  </a:extLst>
                </a:hlinkClick>
              </a:rPr>
              <a:t>sreynolds@chesla.org</a:t>
            </a:r>
            <a:endParaRPr lang="en-US" sz="2000" dirty="0">
              <a:solidFill>
                <a:schemeClr val="accent3"/>
              </a:solidFill>
            </a:endParaRPr>
          </a:p>
          <a:p>
            <a:pPr algn="ctr">
              <a:lnSpc>
                <a:spcPct val="150000"/>
              </a:lnSpc>
              <a:spcAft>
                <a:spcPts val="600"/>
              </a:spcAft>
            </a:pPr>
            <a:r>
              <a:rPr lang="en-US" sz="2000" dirty="0"/>
              <a:t>Phone Number: (860) 761-8484</a:t>
            </a:r>
            <a:endParaRPr lang="en-US" b="1" dirty="0"/>
          </a:p>
          <a:p>
            <a:pPr marL="1200150" lvl="2" indent="-285750" algn="ctr">
              <a:lnSpc>
                <a:spcPct val="150000"/>
              </a:lnSpc>
              <a:spcAft>
                <a:spcPts val="600"/>
              </a:spcAft>
              <a:buFont typeface="Arial" panose="020B0604020202020204" pitchFamily="34" charset="0"/>
              <a:buChar char="•"/>
            </a:pPr>
            <a:endParaRPr lang="en-US" sz="2000" dirty="0"/>
          </a:p>
          <a:p>
            <a:pPr marL="1200150" lvl="2" indent="-285750" algn="ctr">
              <a:lnSpc>
                <a:spcPct val="150000"/>
              </a:lnSpc>
              <a:spcAft>
                <a:spcPts val="600"/>
              </a:spcAft>
              <a:buFont typeface="Arial" panose="020B0604020202020204" pitchFamily="34" charset="0"/>
              <a:buChar char="•"/>
            </a:pPr>
            <a:endParaRPr lang="en-US" sz="2000" dirty="0"/>
          </a:p>
        </p:txBody>
      </p:sp>
      <p:pic>
        <p:nvPicPr>
          <p:cNvPr id="8" name="Picture 7" descr="A black background with white text&#10;&#10;Description automatically generated">
            <a:extLst>
              <a:ext uri="{FF2B5EF4-FFF2-40B4-BE49-F238E27FC236}">
                <a16:creationId xmlns:a16="http://schemas.microsoft.com/office/drawing/2014/main" id="{03BCA69B-6CAB-9351-EE32-BD7F053AD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36" y="3796147"/>
            <a:ext cx="4613327" cy="1533040"/>
          </a:xfrm>
          <a:prstGeom prst="rect">
            <a:avLst/>
          </a:prstGeom>
        </p:spPr>
      </p:pic>
    </p:spTree>
    <p:extLst>
      <p:ext uri="{BB962C8B-B14F-4D97-AF65-F5344CB8AC3E}">
        <p14:creationId xmlns:p14="http://schemas.microsoft.com/office/powerpoint/2010/main" val="211916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06BE3B-3C8B-924B-DD7F-3FD31F0F2CFA}"/>
              </a:ext>
            </a:extLst>
          </p:cNvPr>
          <p:cNvSpPr>
            <a:spLocks noGrp="1"/>
          </p:cNvSpPr>
          <p:nvPr>
            <p:ph type="title"/>
          </p:nvPr>
        </p:nvSpPr>
        <p:spPr/>
        <p:txBody>
          <a:bodyPr/>
          <a:lstStyle/>
          <a:p>
            <a:r>
              <a:rPr lang="en-US" dirty="0"/>
              <a:t>CHESLA Programs</a:t>
            </a:r>
          </a:p>
        </p:txBody>
      </p:sp>
      <p:sp>
        <p:nvSpPr>
          <p:cNvPr id="20" name="Subtitle 5">
            <a:extLst>
              <a:ext uri="{FF2B5EF4-FFF2-40B4-BE49-F238E27FC236}">
                <a16:creationId xmlns:a16="http://schemas.microsoft.com/office/drawing/2014/main" id="{4D3810E7-708A-4722-ACAA-F3EA6DE1F1B2}"/>
              </a:ext>
            </a:extLst>
          </p:cNvPr>
          <p:cNvSpPr>
            <a:spLocks noGrp="1"/>
          </p:cNvSpPr>
          <p:nvPr>
            <p:ph sz="half" idx="1"/>
          </p:nvPr>
        </p:nvSpPr>
        <p:spPr>
          <a:xfrm>
            <a:off x="581192" y="2228003"/>
            <a:ext cx="6171300" cy="3900339"/>
          </a:xfrm>
        </p:spPr>
        <p:txBody>
          <a:bodyPr vert="horz" lIns="91440" tIns="45720" rIns="91440" bIns="45720" rtlCol="0" anchor="ctr">
            <a:noAutofit/>
          </a:bodyPr>
          <a:lstStyle/>
          <a:p>
            <a:pPr marL="0" lvl="0" indent="0">
              <a:lnSpc>
                <a:spcPct val="150000"/>
              </a:lnSpc>
              <a:spcAft>
                <a:spcPts val="600"/>
              </a:spcAft>
              <a:buNone/>
              <a:defRPr/>
            </a:pPr>
            <a:r>
              <a:rPr lang="en-US" sz="1400" dirty="0">
                <a:solidFill>
                  <a:prstClr val="black"/>
                </a:solidFill>
                <a:latin typeface="Source Sans Pro" panose="020B0503030403020204" pitchFamily="34" charset="0"/>
                <a:ea typeface="Source Sans Pro" panose="020B0503030403020204" pitchFamily="34" charset="0"/>
              </a:rPr>
              <a:t>The Connecticut Higher Education Supplemental Loan Authority (CHESLA) is a state affiliated not-for-profit entity created to help students and their families finance the cost of higher education.</a:t>
            </a:r>
          </a:p>
          <a:p>
            <a:pPr marL="0" lvl="0" indent="0">
              <a:lnSpc>
                <a:spcPct val="150000"/>
              </a:lnSpc>
              <a:spcAft>
                <a:spcPts val="600"/>
              </a:spcAft>
              <a:buNone/>
              <a:defRPr/>
            </a:pPr>
            <a:r>
              <a:rPr lang="en-US" sz="1400" b="1" dirty="0">
                <a:solidFill>
                  <a:prstClr val="black"/>
                </a:solidFill>
                <a:latin typeface="Source Sans Pro" panose="020B0503030403020204" pitchFamily="34" charset="0"/>
                <a:ea typeface="Source Sans Pro" panose="020B0503030403020204" pitchFamily="34" charset="0"/>
              </a:rPr>
              <a:t>Our Programs and Resources:</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CT Dollars &amp; Sense Financial Literacy Portal</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Scholarships </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CHESLA Outreach Program</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MyCHESLA Student Loans</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Refi CT Refinancing Student Loans</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Employer Repayment Program</a:t>
            </a:r>
          </a:p>
          <a:p>
            <a:pPr lvl="0">
              <a:spcAft>
                <a:spcPts val="600"/>
              </a:spcAft>
              <a:defRPr/>
            </a:pPr>
            <a:r>
              <a:rPr lang="en-US" sz="1400" dirty="0">
                <a:solidFill>
                  <a:prstClr val="black"/>
                </a:solidFill>
                <a:latin typeface="Source Sans Pro" panose="020B0503030403020204" pitchFamily="34" charset="0"/>
                <a:ea typeface="Source Sans Pro" panose="020B0503030403020204" pitchFamily="34" charset="0"/>
              </a:rPr>
              <a:t>Alliance District Loan Subsidy Program</a:t>
            </a:r>
          </a:p>
        </p:txBody>
      </p:sp>
      <p:pic>
        <p:nvPicPr>
          <p:cNvPr id="11" name="Content Placeholder 10">
            <a:extLst>
              <a:ext uri="{FF2B5EF4-FFF2-40B4-BE49-F238E27FC236}">
                <a16:creationId xmlns:a16="http://schemas.microsoft.com/office/drawing/2014/main" id="{5267E627-3F99-ACD6-7EEB-F8403C02C04C}"/>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49281" y="2047961"/>
            <a:ext cx="4079790" cy="4079790"/>
          </a:xfrm>
        </p:spPr>
      </p:pic>
      <p:sp>
        <p:nvSpPr>
          <p:cNvPr id="4" name="Slide Number Placeholder 3">
            <a:extLst>
              <a:ext uri="{FF2B5EF4-FFF2-40B4-BE49-F238E27FC236}">
                <a16:creationId xmlns:a16="http://schemas.microsoft.com/office/drawing/2014/main" id="{1CC4DB24-11A6-4167-AAA8-AA6E92F598DC}"/>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2</a:t>
            </a:fld>
            <a:endParaRPr kumimoji="0" lang="en-US" b="0" i="0" u="none" strike="noStrike" cap="none" spc="0" normalizeH="0" baseline="0" noProof="0" dirty="0">
              <a:ln>
                <a:noFill/>
              </a:ln>
              <a:effectLst/>
              <a:uLnTx/>
              <a:uFillTx/>
            </a:endParaRPr>
          </a:p>
        </p:txBody>
      </p:sp>
      <p:pic>
        <p:nvPicPr>
          <p:cNvPr id="9" name="Picture 8" descr="A black background with white text&#10;&#10;Description automatically generated">
            <a:extLst>
              <a:ext uri="{FF2B5EF4-FFF2-40B4-BE49-F238E27FC236}">
                <a16:creationId xmlns:a16="http://schemas.microsoft.com/office/drawing/2014/main" id="{035B9855-1498-E3EC-187A-07BFDD128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9509" y="771178"/>
            <a:ext cx="2817520" cy="936281"/>
          </a:xfrm>
          <a:prstGeom prst="rect">
            <a:avLst/>
          </a:prstGeom>
        </p:spPr>
      </p:pic>
    </p:spTree>
    <p:extLst>
      <p:ext uri="{BB962C8B-B14F-4D97-AF65-F5344CB8AC3E}">
        <p14:creationId xmlns:p14="http://schemas.microsoft.com/office/powerpoint/2010/main" val="11039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26825C-C353-4D81-8E07-98E05DBA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0ADCA04-5B25-4F5E-9F91-4EE56EC95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DB20E88-3AE1-4383-86CB-932E77207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61588EAD-27DD-4E2D-B308-47C473EC9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EDBAE662-1D67-415C-AF54-68AF196D47C7}"/>
              </a:ext>
            </a:extLst>
          </p:cNvPr>
          <p:cNvSpPr/>
          <p:nvPr/>
        </p:nvSpPr>
        <p:spPr>
          <a:xfrm>
            <a:off x="473958" y="2427126"/>
            <a:ext cx="5702210" cy="3434663"/>
          </a:xfrm>
          <a:prstGeom prst="rect">
            <a:avLst/>
          </a:prstGeom>
        </p:spPr>
        <p:txBody>
          <a:bodyPr vert="horz" lIns="91440" tIns="45720" rIns="91440" bIns="45720" rtlCol="0" anchor="ctr">
            <a:normAutofit/>
          </a:bodyPr>
          <a:lstStyle/>
          <a:p>
            <a:pPr marL="285750" marR="0" lvl="0"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Financial literacy portal created by CHESLA and other state agencies </a:t>
            </a:r>
          </a:p>
          <a:p>
            <a:pPr marL="1200150" marR="0" lvl="2"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Treasurer’s Office, Office of Higher Education, Department of Consumer Protection, Department of Banking</a:t>
            </a:r>
          </a:p>
          <a:p>
            <a:pPr marL="285750" marR="0" lvl="0"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Launched in February 2017</a:t>
            </a:r>
          </a:p>
          <a:p>
            <a:pPr marL="285750" marR="0" lvl="0"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One-stop shop with information and resources to plan, save and pay for college that includes :</a:t>
            </a:r>
          </a:p>
          <a:p>
            <a:pPr marL="800100" lvl="1" indent="-285750">
              <a:lnSpc>
                <a:spcPct val="90000"/>
              </a:lnSpc>
              <a:spcBef>
                <a:spcPct val="20000"/>
              </a:spcBef>
              <a:spcAft>
                <a:spcPts val="600"/>
              </a:spcAft>
              <a:buClr>
                <a:schemeClr val="accent2"/>
              </a:buClr>
              <a:buSzPct val="92000"/>
              <a:buFont typeface="Wingdings 2" panose="05020102010507070707" pitchFamily="18" charset="2"/>
              <a:buChar char=""/>
            </a:pPr>
            <a:r>
              <a:rPr lang="en-US" sz="1400" dirty="0">
                <a:solidFill>
                  <a:schemeClr val="tx2"/>
                </a:solidFill>
                <a:latin typeface="Source Sans Pro" panose="020B0503030403020204" pitchFamily="34" charset="0"/>
                <a:ea typeface="Source Sans Pro" panose="020B0503030403020204" pitchFamily="34" charset="0"/>
              </a:rPr>
              <a:t>Scholarship Center</a:t>
            </a:r>
          </a:p>
          <a:p>
            <a:pPr marL="800100" lvl="1" indent="-285750">
              <a:lnSpc>
                <a:spcPct val="90000"/>
              </a:lnSpc>
              <a:spcBef>
                <a:spcPct val="20000"/>
              </a:spcBef>
              <a:spcAft>
                <a:spcPts val="600"/>
              </a:spcAft>
              <a:buClr>
                <a:schemeClr val="accent2"/>
              </a:buClr>
              <a:buSzPct val="92000"/>
              <a:buFont typeface="Wingdings 2" panose="05020102010507070707" pitchFamily="18" charset="2"/>
              <a:buChar char=""/>
            </a:pPr>
            <a:r>
              <a:rPr lang="en-US" sz="1400" dirty="0">
                <a:solidFill>
                  <a:schemeClr val="tx2"/>
                </a:solidFill>
                <a:latin typeface="Source Sans Pro" panose="020B0503030403020204" pitchFamily="34" charset="0"/>
                <a:ea typeface="Source Sans Pro" panose="020B0503030403020204" pitchFamily="34" charset="0"/>
              </a:rPr>
              <a:t>Financial Aid Articles/Information</a:t>
            </a:r>
          </a:p>
          <a:p>
            <a:pPr marL="800100" lvl="1" indent="-285750">
              <a:lnSpc>
                <a:spcPct val="90000"/>
              </a:lnSpc>
              <a:spcBef>
                <a:spcPct val="20000"/>
              </a:spcBef>
              <a:spcAft>
                <a:spcPts val="600"/>
              </a:spcAft>
              <a:buClr>
                <a:schemeClr val="accent2"/>
              </a:buClr>
              <a:buSzPct val="92000"/>
              <a:buFont typeface="Wingdings 2" panose="05020102010507070707" pitchFamily="18" charset="2"/>
              <a:buChar char=""/>
            </a:pPr>
            <a:r>
              <a:rPr lang="en-US" sz="1400" dirty="0">
                <a:solidFill>
                  <a:schemeClr val="tx2"/>
                </a:solidFill>
                <a:latin typeface="Source Sans Pro" panose="020B0503030403020204" pitchFamily="34" charset="0"/>
                <a:ea typeface="Source Sans Pro" panose="020B0503030403020204" pitchFamily="34" charset="0"/>
              </a:rPr>
              <a:t>Calculators and much more!</a:t>
            </a:r>
            <a:endPar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endParaRPr>
          </a:p>
          <a:p>
            <a:pPr marL="285750" marR="0" lvl="0"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www.ctdollarsandsense.com</a:t>
            </a:r>
            <a:r>
              <a:rPr kumimoji="0" lang="en-US" sz="1400" b="0" i="0" u="none" strike="noStrike"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 </a:t>
            </a:r>
          </a:p>
          <a:p>
            <a:pPr marL="0" marR="0" lvl="0" indent="-228600" fontAlgn="auto">
              <a:lnSpc>
                <a:spcPct val="90000"/>
              </a:lnSpc>
              <a:spcBef>
                <a:spcPct val="20000"/>
              </a:spcBef>
              <a:spcAft>
                <a:spcPts val="600"/>
              </a:spcAft>
              <a:buClr>
                <a:schemeClr val="accent2"/>
              </a:buClr>
              <a:buSzPct val="92000"/>
              <a:buFont typeface="Wingdings 2" panose="05020102010507070707" pitchFamily="18" charset="2"/>
              <a:buChar char=""/>
              <a:tabLst/>
              <a:defRPr/>
            </a:pPr>
            <a:endParaRPr kumimoji="0" lang="en-US" sz="1100" b="0" i="0" u="none" strike="noStrike" cap="none" spc="0" normalizeH="0" baseline="0" noProof="0" dirty="0">
              <a:ln>
                <a:noFill/>
              </a:ln>
              <a:solidFill>
                <a:schemeClr val="tx2"/>
              </a:solidFill>
              <a:effectLst/>
              <a:uLnTx/>
              <a:uFillTx/>
            </a:endParaRPr>
          </a:p>
        </p:txBody>
      </p:sp>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a:xfrm>
            <a:off x="3472871" y="5956137"/>
            <a:ext cx="54487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dirty="0">
              <a:ln>
                <a:noFill/>
              </a:ln>
              <a:effectLst/>
              <a:uLnTx/>
              <a:uFillTx/>
            </a:endParaRPr>
          </a:p>
        </p:txBody>
      </p:sp>
      <p:pic>
        <p:nvPicPr>
          <p:cNvPr id="9" name="Picture 8">
            <a:extLst>
              <a:ext uri="{FF2B5EF4-FFF2-40B4-BE49-F238E27FC236}">
                <a16:creationId xmlns:a16="http://schemas.microsoft.com/office/drawing/2014/main" id="{85268270-6FDC-4548-BC3B-9910CE6571D3}"/>
              </a:ext>
            </a:extLst>
          </p:cNvPr>
          <p:cNvPicPr>
            <a:picLocks noChangeAspect="1"/>
          </p:cNvPicPr>
          <p:nvPr/>
        </p:nvPicPr>
        <p:blipFill rotWithShape="1">
          <a:blip r:embed="rId3">
            <a:extLst>
              <a:ext uri="{28A0092B-C50C-407E-A947-70E740481C1C}">
                <a14:useLocalDpi xmlns:a14="http://schemas.microsoft.com/office/drawing/2010/main" val="0"/>
              </a:ext>
            </a:extLst>
          </a:blip>
          <a:srcRect l="-1005" t="12137" r="1005" b="813"/>
          <a:stretch/>
        </p:blipFill>
        <p:spPr>
          <a:xfrm>
            <a:off x="6363570" y="1928476"/>
            <a:ext cx="5167070" cy="4497938"/>
          </a:xfrm>
          <a:prstGeom prst="rect">
            <a:avLst/>
          </a:prstGeom>
        </p:spPr>
      </p:pic>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sp>
        <p:nvSpPr>
          <p:cNvPr id="5" name="Title 6">
            <a:extLst>
              <a:ext uri="{FF2B5EF4-FFF2-40B4-BE49-F238E27FC236}">
                <a16:creationId xmlns:a16="http://schemas.microsoft.com/office/drawing/2014/main" id="{A7FAB3F5-1C8B-AE6B-712C-18695F21CD65}"/>
              </a:ext>
            </a:extLst>
          </p:cNvPr>
          <p:cNvSpPr txBox="1">
            <a:spLocks/>
          </p:cNvSpPr>
          <p:nvPr/>
        </p:nvSpPr>
        <p:spPr>
          <a:xfrm>
            <a:off x="661360" y="948338"/>
            <a:ext cx="11029616" cy="988332"/>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Financial Literacy </a:t>
            </a:r>
          </a:p>
        </p:txBody>
      </p:sp>
      <p:pic>
        <p:nvPicPr>
          <p:cNvPr id="8" name="Picture 7" descr="A black and white sign with white text&#10;&#10;Description automatically generated">
            <a:extLst>
              <a:ext uri="{FF2B5EF4-FFF2-40B4-BE49-F238E27FC236}">
                <a16:creationId xmlns:a16="http://schemas.microsoft.com/office/drawing/2014/main" id="{50A9E4A0-A7C3-C7ED-E9BC-51A8FB130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692" y="754049"/>
            <a:ext cx="2034948" cy="922385"/>
          </a:xfrm>
          <a:prstGeom prst="rect">
            <a:avLst/>
          </a:prstGeom>
        </p:spPr>
      </p:pic>
    </p:spTree>
    <p:extLst>
      <p:ext uri="{BB962C8B-B14F-4D97-AF65-F5344CB8AC3E}">
        <p14:creationId xmlns:p14="http://schemas.microsoft.com/office/powerpoint/2010/main" val="121759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4B9B-11D7-427B-7B19-D13A65049977}"/>
              </a:ext>
            </a:extLst>
          </p:cNvPr>
          <p:cNvSpPr>
            <a:spLocks noGrp="1"/>
          </p:cNvSpPr>
          <p:nvPr>
            <p:ph type="title"/>
          </p:nvPr>
        </p:nvSpPr>
        <p:spPr/>
        <p:txBody>
          <a:bodyPr/>
          <a:lstStyle/>
          <a:p>
            <a:r>
              <a:rPr lang="en-US" dirty="0"/>
              <a:t>Scholarships</a:t>
            </a:r>
          </a:p>
        </p:txBody>
      </p:sp>
      <p:sp>
        <p:nvSpPr>
          <p:cNvPr id="5" name="Content Placeholder 4">
            <a:extLst>
              <a:ext uri="{FF2B5EF4-FFF2-40B4-BE49-F238E27FC236}">
                <a16:creationId xmlns:a16="http://schemas.microsoft.com/office/drawing/2014/main" id="{11B3D408-C5DD-9CA4-0B5D-328C26CA924C}"/>
              </a:ext>
            </a:extLst>
          </p:cNvPr>
          <p:cNvSpPr>
            <a:spLocks noGrp="1"/>
          </p:cNvSpPr>
          <p:nvPr>
            <p:ph sz="half" idx="1"/>
          </p:nvPr>
        </p:nvSpPr>
        <p:spPr>
          <a:xfrm>
            <a:off x="581192" y="2228003"/>
            <a:ext cx="6080865" cy="3633047"/>
          </a:xfrm>
        </p:spPr>
        <p:txBody>
          <a:bodyPr>
            <a:normAutofit fontScale="77500" lnSpcReduction="20000"/>
          </a:bodyPr>
          <a:lstStyle/>
          <a:p>
            <a:pPr marL="0" marR="0" lvl="0" indent="0" algn="l" defTabSz="457200" rtl="0" eaLnBrk="1" fontAlgn="auto" latinLnBrk="0" hangingPunct="1">
              <a:lnSpc>
                <a:spcPct val="150000"/>
              </a:lnSpc>
              <a:spcBef>
                <a:spcPts val="0"/>
              </a:spcBef>
              <a:spcAft>
                <a:spcPts val="600"/>
              </a:spcAft>
              <a:buClrTx/>
              <a:buSzTx/>
              <a:buNone/>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Purpose: To provide need-based college scholarships to Connecticut residents attending Connecticut public or private non-profit degree granting institutions of higher education within the state.  The awards provide students with additional assistance, other than loans, to finance their college education.</a:t>
            </a:r>
          </a:p>
          <a:p>
            <a:pPr marL="285750" marR="0" lvl="0"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Disbursed over $11.9 million in scholarship funds, impacting 6,115 students.</a:t>
            </a:r>
          </a:p>
          <a:p>
            <a:pPr marL="285750" marR="0" lvl="0"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Scholarship application annual open dates</a:t>
            </a:r>
          </a:p>
          <a:p>
            <a:pPr marL="1200150" marR="0" lvl="2"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Students pursuing an undergraduate degree: March 1</a:t>
            </a:r>
            <a:r>
              <a:rPr kumimoji="0" lang="en-US" sz="1700" b="0" i="0" u="none" strike="noStrike" kern="1200" cap="none" spc="0" normalizeH="0" baseline="30000" noProof="0" dirty="0">
                <a:ln>
                  <a:noFill/>
                </a:ln>
                <a:solidFill>
                  <a:prstClr val="black"/>
                </a:solidFill>
                <a:effectLst/>
                <a:uLnTx/>
                <a:uFillTx/>
                <a:latin typeface="Source Sans Pro" panose="020B0503030403020204" pitchFamily="34" charset="0"/>
                <a:ea typeface="Source Sans Pro" panose="020B0503030403020204" pitchFamily="34" charset="0"/>
              </a:rPr>
              <a:t>st</a:t>
            </a: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1200150" marR="0" lvl="2" indent="-285750" algn="l" defTabSz="4572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Students pursuing a healthcare, manufacturing  or ARC Teaching Certificate Program certificate: July 1</a:t>
            </a:r>
            <a:r>
              <a:rPr kumimoji="0" lang="en-US" sz="1700" b="0" i="0" u="none" strike="noStrike" kern="1200" cap="none" spc="0" normalizeH="0" baseline="30000" noProof="0" dirty="0">
                <a:ln>
                  <a:noFill/>
                </a:ln>
                <a:solidFill>
                  <a:prstClr val="black"/>
                </a:solidFill>
                <a:effectLst/>
                <a:uLnTx/>
                <a:uFillTx/>
                <a:latin typeface="Source Sans Pro" panose="020B0503030403020204" pitchFamily="34" charset="0"/>
                <a:ea typeface="Source Sans Pro" panose="020B0503030403020204" pitchFamily="34" charset="0"/>
              </a:rPr>
              <a:t>st</a:t>
            </a: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p>
          <a:p>
            <a:pPr marL="1200150" lvl="2" indent="-285750">
              <a:lnSpc>
                <a:spcPct val="150000"/>
              </a:lnSpc>
              <a:spcBef>
                <a:spcPts val="0"/>
              </a:spcBef>
              <a:buClrTx/>
              <a:buSzTx/>
              <a:buFont typeface="Arial" panose="020B0604020202020204" pitchFamily="34" charset="0"/>
              <a:buChar char="•"/>
              <a:defRPr/>
            </a:pP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DACA Students  and or students pursuing a </a:t>
            </a:r>
            <a:r>
              <a:rPr lang="en-US" sz="1700" dirty="0">
                <a:solidFill>
                  <a:prstClr val="black"/>
                </a:solidFill>
                <a:latin typeface="Source Sans Pro" panose="020B0503030403020204" pitchFamily="34" charset="0"/>
                <a:ea typeface="Source Sans Pro" panose="020B0503030403020204" pitchFamily="34" charset="0"/>
              </a:rPr>
              <a:t>g</a:t>
            </a:r>
            <a:r>
              <a:rPr kumimoji="0" lang="en-US" sz="1700" b="0"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raduate</a:t>
            </a:r>
            <a:r>
              <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degree: July 1</a:t>
            </a:r>
            <a:r>
              <a:rPr kumimoji="0" lang="en-US" sz="1700" b="0" i="0" u="none" strike="noStrike" kern="1200" cap="none" spc="0" normalizeH="0" baseline="30000" noProof="0" dirty="0">
                <a:ln>
                  <a:noFill/>
                </a:ln>
                <a:solidFill>
                  <a:prstClr val="black"/>
                </a:solidFill>
                <a:effectLst/>
                <a:uLnTx/>
                <a:uFillTx/>
                <a:latin typeface="Source Sans Pro" panose="020B0503030403020204" pitchFamily="34" charset="0"/>
                <a:ea typeface="Source Sans Pro" panose="020B0503030403020204" pitchFamily="34" charset="0"/>
              </a:rPr>
              <a:t>st</a:t>
            </a:r>
            <a:endParaRPr kumimoji="0" lang="en-US"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endParaRPr lang="en-US" dirty="0"/>
          </a:p>
        </p:txBody>
      </p:sp>
      <p:pic>
        <p:nvPicPr>
          <p:cNvPr id="9" name="Content Placeholder 8" descr="Woman in graduation gown hugging person">
            <a:extLst>
              <a:ext uri="{FF2B5EF4-FFF2-40B4-BE49-F238E27FC236}">
                <a16:creationId xmlns:a16="http://schemas.microsoft.com/office/drawing/2014/main" id="{6FEC9135-E97C-C762-8FF4-8E260874E7D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38257" y="2236523"/>
            <a:ext cx="4872718" cy="3615266"/>
          </a:xfrm>
        </p:spPr>
      </p:pic>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4</a:t>
            </a:fld>
            <a:endParaRPr kumimoji="0" lang="en-US" b="0"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11" name="Picture 10" descr="A black and white logo&#10;&#10;Description automatically generated">
            <a:extLst>
              <a:ext uri="{FF2B5EF4-FFF2-40B4-BE49-F238E27FC236}">
                <a16:creationId xmlns:a16="http://schemas.microsoft.com/office/drawing/2014/main" id="{54020B7C-2D24-DFF6-F405-EFC67BB9A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083" y="811967"/>
            <a:ext cx="2074008" cy="869893"/>
          </a:xfrm>
          <a:prstGeom prst="rect">
            <a:avLst/>
          </a:prstGeom>
        </p:spPr>
      </p:pic>
    </p:spTree>
    <p:extLst>
      <p:ext uri="{BB962C8B-B14F-4D97-AF65-F5344CB8AC3E}">
        <p14:creationId xmlns:p14="http://schemas.microsoft.com/office/powerpoint/2010/main" val="404599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AECFD31-7130-49E2-B3CB-8910AF456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6AA9FD28-F4CB-4CEA-AF10-ACE769CD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C078DCE-9DF4-4A5F-8FD2-75C4D7A5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B446CA6-F088-40E6-B34C-F1C2291D5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3" name="Rectangle 32">
              <a:extLst>
                <a:ext uri="{FF2B5EF4-FFF2-40B4-BE49-F238E27FC236}">
                  <a16:creationId xmlns:a16="http://schemas.microsoft.com/office/drawing/2014/main" id="{B316B592-6A0F-49E4-836A-D6DB3CEC8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9E007620-930E-48FB-BE61-0BEE94358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BCAF3C4-1A72-429C-8DFA-417423A6D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585EC825-CF99-4B62-ADD8-3E5B47A82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823980-0102-D370-53D6-46DAFB9FABA1}"/>
              </a:ext>
            </a:extLst>
          </p:cNvPr>
          <p:cNvSpPr>
            <a:spLocks noGrp="1"/>
          </p:cNvSpPr>
          <p:nvPr>
            <p:ph type="title"/>
          </p:nvPr>
        </p:nvSpPr>
        <p:spPr>
          <a:xfrm>
            <a:off x="581192" y="702156"/>
            <a:ext cx="3433547" cy="1013800"/>
          </a:xfrm>
        </p:spPr>
        <p:txBody>
          <a:bodyPr vert="horz" lIns="91440" tIns="45720" rIns="91440" bIns="45720" rtlCol="0" anchor="b">
            <a:normAutofit/>
          </a:bodyPr>
          <a:lstStyle/>
          <a:p>
            <a:r>
              <a:rPr lang="en-US" dirty="0">
                <a:solidFill>
                  <a:srgbClr val="FFFFFF"/>
                </a:solidFill>
              </a:rPr>
              <a:t>Scholarships</a:t>
            </a:r>
          </a:p>
        </p:txBody>
      </p:sp>
      <p:sp>
        <p:nvSpPr>
          <p:cNvPr id="3" name="Rectangle 2">
            <a:extLst>
              <a:ext uri="{FF2B5EF4-FFF2-40B4-BE49-F238E27FC236}">
                <a16:creationId xmlns:a16="http://schemas.microsoft.com/office/drawing/2014/main" id="{EDBAE662-1D67-415C-AF54-68AF196D47C7}"/>
              </a:ext>
            </a:extLst>
          </p:cNvPr>
          <p:cNvSpPr/>
          <p:nvPr/>
        </p:nvSpPr>
        <p:spPr>
          <a:xfrm>
            <a:off x="661361" y="2424136"/>
            <a:ext cx="3353378" cy="3434663"/>
          </a:xfrm>
          <a:prstGeom prst="rect">
            <a:avLst/>
          </a:prstGeom>
        </p:spPr>
        <p:txBody>
          <a:bodyPr vert="horz" lIns="91440" tIns="45720" rIns="91440" bIns="45720" rtlCol="0" anchor="ctr">
            <a:normAutofit/>
          </a:bodyPr>
          <a:lstStyle/>
          <a:p>
            <a:pPr marR="0" lvl="0" fontAlgn="auto">
              <a:spcBef>
                <a:spcPct val="20000"/>
              </a:spcBef>
              <a:spcAft>
                <a:spcPts val="600"/>
              </a:spcAft>
              <a:buClr>
                <a:schemeClr val="accent2"/>
              </a:buClr>
              <a:buSzPct val="92000"/>
              <a:buFont typeface="Wingdings 2" panose="05020102010507070707" pitchFamily="18" charset="2"/>
              <a:buChar char=""/>
              <a:tabLst/>
              <a:defRPr/>
            </a:pPr>
            <a:r>
              <a:rPr kumimoji="0" lang="en-US" b="1" i="0" u="none" strike="noStrike" cap="none" spc="0" normalizeH="0" baseline="0" noProof="0" dirty="0">
                <a:ln>
                  <a:noFill/>
                </a:ln>
                <a:solidFill>
                  <a:srgbClr val="FFFFFF"/>
                </a:solidFill>
                <a:effectLst/>
                <a:uLnTx/>
                <a:uFillTx/>
              </a:rPr>
              <a:t>Recent Award Year</a:t>
            </a:r>
          </a:p>
          <a:p>
            <a:pPr marL="285750" marR="0" lvl="0" indent="-228600" fontAlgn="auto">
              <a:spcBef>
                <a:spcPct val="20000"/>
              </a:spcBef>
              <a:spcAft>
                <a:spcPts val="600"/>
              </a:spcAft>
              <a:buClr>
                <a:schemeClr val="accent2"/>
              </a:buClr>
              <a:buSzPct val="92000"/>
              <a:buFont typeface="Wingdings 2" panose="05020102010507070707" pitchFamily="18" charset="2"/>
              <a:buChar char=""/>
              <a:tabLst/>
              <a:defRPr/>
            </a:pPr>
            <a:r>
              <a:rPr kumimoji="0" lang="en-US" b="0" i="0" u="none" strike="noStrike" cap="none" spc="0" normalizeH="0" baseline="0" noProof="0" dirty="0">
                <a:ln>
                  <a:noFill/>
                </a:ln>
                <a:solidFill>
                  <a:srgbClr val="FFFFFF"/>
                </a:solidFill>
                <a:effectLst/>
                <a:uLnTx/>
                <a:uFillTx/>
              </a:rPr>
              <a:t>185 Scholarship Recipients </a:t>
            </a:r>
          </a:p>
          <a:p>
            <a:pPr marL="285750" marR="0" lvl="0" indent="-228600" fontAlgn="auto">
              <a:spcBef>
                <a:spcPct val="20000"/>
              </a:spcBef>
              <a:spcAft>
                <a:spcPts val="600"/>
              </a:spcAft>
              <a:buClr>
                <a:schemeClr val="accent2"/>
              </a:buClr>
              <a:buSzPct val="92000"/>
              <a:buFont typeface="Wingdings 2" panose="05020102010507070707" pitchFamily="18" charset="2"/>
              <a:buChar char=""/>
              <a:tabLst/>
              <a:defRPr/>
            </a:pPr>
            <a:r>
              <a:rPr kumimoji="0" lang="en-US" b="0" i="0" u="none" strike="noStrike" cap="none" spc="0" normalizeH="0" baseline="0" noProof="0" dirty="0">
                <a:ln>
                  <a:noFill/>
                </a:ln>
                <a:solidFill>
                  <a:srgbClr val="FFFFFF"/>
                </a:solidFill>
                <a:effectLst/>
                <a:uLnTx/>
                <a:uFillTx/>
              </a:rPr>
              <a:t>A total of $</a:t>
            </a:r>
            <a:r>
              <a:rPr lang="en-US" dirty="0">
                <a:solidFill>
                  <a:srgbClr val="FFFFFF"/>
                </a:solidFill>
              </a:rPr>
              <a:t>532</a:t>
            </a:r>
            <a:r>
              <a:rPr kumimoji="0" lang="en-US" b="0" i="0" u="none" strike="noStrike" cap="none" spc="0" normalizeH="0" baseline="0" noProof="0" dirty="0">
                <a:ln>
                  <a:noFill/>
                </a:ln>
                <a:solidFill>
                  <a:srgbClr val="FFFFFF"/>
                </a:solidFill>
                <a:effectLst/>
                <a:uLnTx/>
                <a:uFillTx/>
              </a:rPr>
              <a:t>,500 in scholarships awarded to undergraduate students</a:t>
            </a:r>
          </a:p>
          <a:p>
            <a:pPr marL="285750" marR="0" lvl="0" indent="-228600" fontAlgn="auto">
              <a:spcBef>
                <a:spcPct val="20000"/>
              </a:spcBef>
              <a:spcAft>
                <a:spcPts val="600"/>
              </a:spcAft>
              <a:buClr>
                <a:schemeClr val="accent2"/>
              </a:buClr>
              <a:buSzPct val="92000"/>
              <a:buFont typeface="Wingdings 2" panose="05020102010507070707" pitchFamily="18" charset="2"/>
              <a:buChar char=""/>
              <a:tabLst/>
              <a:defRPr/>
            </a:pPr>
            <a:r>
              <a:rPr kumimoji="0" lang="en-US" b="0" i="0" u="none" strike="noStrike" cap="none" spc="0" normalizeH="0" baseline="0" noProof="0" dirty="0">
                <a:ln>
                  <a:noFill/>
                </a:ln>
                <a:solidFill>
                  <a:srgbClr val="FFFFFF"/>
                </a:solidFill>
                <a:effectLst/>
                <a:uLnTx/>
                <a:uFillTx/>
              </a:rPr>
              <a:t>Scholarships were awarded to students representing 61 towns and attending 17 of the state’s 34 public or non-profit higher education institutions. </a:t>
            </a:r>
          </a:p>
          <a:p>
            <a:pPr marL="0" marR="0" lvl="0" indent="-228600" fontAlgn="auto">
              <a:spcBef>
                <a:spcPct val="20000"/>
              </a:spcBef>
              <a:spcAft>
                <a:spcPts val="600"/>
              </a:spcAft>
              <a:buClr>
                <a:schemeClr val="accent2"/>
              </a:buClr>
              <a:buSzPct val="92000"/>
              <a:buFont typeface="Wingdings 2" panose="05020102010507070707" pitchFamily="18" charset="2"/>
              <a:buChar char=""/>
              <a:tabLst/>
              <a:defRPr/>
            </a:pPr>
            <a:endParaRPr kumimoji="0" lang="en-US" b="0" i="0" u="none" strike="noStrike" cap="none" spc="0" normalizeH="0" baseline="0" noProof="0" dirty="0">
              <a:ln>
                <a:noFill/>
              </a:ln>
              <a:solidFill>
                <a:srgbClr val="FFFFFF"/>
              </a:solidFill>
              <a:effectLst/>
              <a:uLnTx/>
              <a:uFillTx/>
            </a:endParaRPr>
          </a:p>
        </p:txBody>
      </p:sp>
      <p:pic>
        <p:nvPicPr>
          <p:cNvPr id="15" name="Content Placeholder 14" descr="A group of people posing for a photo&#10;&#10;Description automatically generated">
            <a:extLst>
              <a:ext uri="{FF2B5EF4-FFF2-40B4-BE49-F238E27FC236}">
                <a16:creationId xmlns:a16="http://schemas.microsoft.com/office/drawing/2014/main" id="{03C70675-5524-E9F9-3DBE-7FC9469885D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6288" r="6893" b="4"/>
          <a:stretch/>
        </p:blipFill>
        <p:spPr>
          <a:xfrm>
            <a:off x="4241830" y="619432"/>
            <a:ext cx="3703320" cy="2847165"/>
          </a:xfrm>
          <a:prstGeom prst="rect">
            <a:avLst/>
          </a:prstGeom>
        </p:spPr>
      </p:pic>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a:xfrm>
            <a:off x="3472871" y="5956137"/>
            <a:ext cx="54487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6A32F14-39E0-4D9E-BAD5-0263AAAA8C0E}" type="slidenum">
              <a:rPr kumimoji="0" lang="en-US" b="1" i="0" u="none" strike="noStrike" cap="none" spc="0" normalizeH="0" baseline="0" noProof="0">
                <a:ln>
                  <a:noFill/>
                </a:ln>
                <a:effectLst/>
                <a:uLnTx/>
                <a:uFillTx/>
              </a:rPr>
              <a:pPr marR="0" lvl="0" indent="0" fontAlgn="auto">
                <a:spcBef>
                  <a:spcPts val="0"/>
                </a:spcBef>
                <a:spcAft>
                  <a:spcPts val="600"/>
                </a:spcAft>
                <a:buClrTx/>
                <a:buSzTx/>
                <a:buFontTx/>
                <a:buNone/>
                <a:tabLst/>
                <a:defRPr/>
              </a:pPr>
              <a:t>5</a:t>
            </a:fld>
            <a:endParaRPr kumimoji="0" lang="en-US" b="1" i="0" u="none" strike="noStrike" cap="none" spc="0" normalizeH="0" baseline="0" noProof="0" dirty="0">
              <a:ln>
                <a:noFill/>
              </a:ln>
              <a:effectLst/>
              <a:uLnTx/>
              <a:uFillTx/>
            </a:endParaRPr>
          </a:p>
        </p:txBody>
      </p:sp>
      <p:pic>
        <p:nvPicPr>
          <p:cNvPr id="11" name="Content Placeholder 10" descr="A group of people sitting at a table&#10;&#10;Description automatically generated">
            <a:extLst>
              <a:ext uri="{FF2B5EF4-FFF2-40B4-BE49-F238E27FC236}">
                <a16:creationId xmlns:a16="http://schemas.microsoft.com/office/drawing/2014/main" id="{F3C5E8F3-851F-45D3-22A7-F3BE78F76AC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2513" r="-4" b="-4"/>
          <a:stretch/>
        </p:blipFill>
        <p:spPr>
          <a:xfrm>
            <a:off x="4241819" y="3562350"/>
            <a:ext cx="3703320" cy="2825496"/>
          </a:xfrm>
          <a:prstGeom prst="rect">
            <a:avLst/>
          </a:prstGeom>
        </p:spPr>
      </p:pic>
      <p:pic>
        <p:nvPicPr>
          <p:cNvPr id="8" name="Picture 7" descr="A black and white logo&#10;&#10;Description automatically generated">
            <a:extLst>
              <a:ext uri="{FF2B5EF4-FFF2-40B4-BE49-F238E27FC236}">
                <a16:creationId xmlns:a16="http://schemas.microsoft.com/office/drawing/2014/main" id="{8544372B-3C5F-51E2-5291-B31E91F493E2}"/>
              </a:ext>
            </a:extLst>
          </p:cNvPr>
          <p:cNvPicPr>
            <a:picLocks noChangeAspect="1"/>
          </p:cNvPicPr>
          <p:nvPr/>
        </p:nvPicPr>
        <p:blipFill>
          <a:blip r:embed="rId4" cstate="print">
            <a:extLst>
              <a:ext uri="{28A0092B-C50C-407E-A947-70E740481C1C}">
                <a14:useLocalDpi xmlns:a14="http://schemas.microsoft.com/office/drawing/2010/main" val="0"/>
              </a:ext>
            </a:extLst>
          </a:blip>
          <a:srcRect l="42820" r="30306"/>
          <a:stretch/>
        </p:blipFill>
        <p:spPr>
          <a:xfrm>
            <a:off x="8042505" y="619432"/>
            <a:ext cx="3702973" cy="5771133"/>
          </a:xfrm>
          <a:prstGeom prst="rect">
            <a:avLst/>
          </a:prstGeom>
        </p:spPr>
      </p:pic>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16" name="Content Placeholder 14">
            <a:extLst>
              <a:ext uri="{FF2B5EF4-FFF2-40B4-BE49-F238E27FC236}">
                <a16:creationId xmlns:a16="http://schemas.microsoft.com/office/drawing/2014/main" id="{530BEE79-4379-8F74-EC85-04C8D91DCDD3}"/>
              </a:ext>
            </a:extLst>
          </p:cNvPr>
          <p:cNvPicPr>
            <a:picLocks noChangeAspect="1"/>
          </p:cNvPicPr>
          <p:nvPr/>
        </p:nvPicPr>
        <p:blipFill>
          <a:blip r:embed="rId5" cstate="print">
            <a:extLst>
              <a:ext uri="{28A0092B-C50C-407E-A947-70E740481C1C}">
                <a14:useLocalDpi xmlns:a14="http://schemas.microsoft.com/office/drawing/2010/main" val="0"/>
              </a:ext>
            </a:extLst>
          </a:blip>
          <a:srcRect l="6643" r="6643"/>
          <a:stretch/>
        </p:blipFill>
        <p:spPr>
          <a:xfrm>
            <a:off x="8092286" y="619431"/>
            <a:ext cx="3703320" cy="2847165"/>
          </a:xfrm>
          <a:prstGeom prst="rect">
            <a:avLst/>
          </a:prstGeom>
        </p:spPr>
      </p:pic>
      <p:pic>
        <p:nvPicPr>
          <p:cNvPr id="18" name="Content Placeholder 14">
            <a:extLst>
              <a:ext uri="{FF2B5EF4-FFF2-40B4-BE49-F238E27FC236}">
                <a16:creationId xmlns:a16="http://schemas.microsoft.com/office/drawing/2014/main" id="{A27A68C8-B0A1-6109-4721-5C844E66C2B9}"/>
              </a:ext>
            </a:extLst>
          </p:cNvPr>
          <p:cNvPicPr>
            <a:picLocks noChangeAspect="1"/>
          </p:cNvPicPr>
          <p:nvPr/>
        </p:nvPicPr>
        <p:blipFill>
          <a:blip r:embed="rId6" cstate="print">
            <a:extLst>
              <a:ext uri="{28A0092B-C50C-407E-A947-70E740481C1C}">
                <a14:useLocalDpi xmlns:a14="http://schemas.microsoft.com/office/drawing/2010/main" val="0"/>
              </a:ext>
            </a:extLst>
          </a:blip>
          <a:srcRect l="6643" r="6643"/>
          <a:stretch/>
        </p:blipFill>
        <p:spPr>
          <a:xfrm>
            <a:off x="8067222" y="3612817"/>
            <a:ext cx="3703320" cy="2847165"/>
          </a:xfrm>
          <a:prstGeom prst="rect">
            <a:avLst/>
          </a:prstGeom>
        </p:spPr>
      </p:pic>
    </p:spTree>
    <p:extLst>
      <p:ext uri="{BB962C8B-B14F-4D97-AF65-F5344CB8AC3E}">
        <p14:creationId xmlns:p14="http://schemas.microsoft.com/office/powerpoint/2010/main" val="330010539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C3F0-3EEC-4445-2C11-9490496AA10F}"/>
              </a:ext>
            </a:extLst>
          </p:cNvPr>
          <p:cNvSpPr>
            <a:spLocks noGrp="1"/>
          </p:cNvSpPr>
          <p:nvPr>
            <p:ph type="title"/>
          </p:nvPr>
        </p:nvSpPr>
        <p:spPr/>
        <p:txBody>
          <a:bodyPr/>
          <a:lstStyle/>
          <a:p>
            <a:r>
              <a:rPr lang="en-US" sz="2800" b="1" kern="1200" dirty="0">
                <a:latin typeface="+mn-lt"/>
                <a:ea typeface="+mn-ea"/>
                <a:cs typeface="+mn-cs"/>
              </a:rPr>
              <a:t>CHESLA Outreach Program</a:t>
            </a:r>
            <a:endParaRPr lang="en-US" dirty="0"/>
          </a:p>
        </p:txBody>
      </p:sp>
      <p:graphicFrame>
        <p:nvGraphicFramePr>
          <p:cNvPr id="14" name="Subtitle 5">
            <a:extLst>
              <a:ext uri="{FF2B5EF4-FFF2-40B4-BE49-F238E27FC236}">
                <a16:creationId xmlns:a16="http://schemas.microsoft.com/office/drawing/2014/main" id="{F26F5D9C-CC1D-3960-71B8-2FDFF0091D1A}"/>
              </a:ext>
            </a:extLst>
          </p:cNvPr>
          <p:cNvGraphicFramePr>
            <a:graphicFrameLocks noGrp="1"/>
          </p:cNvGraphicFramePr>
          <p:nvPr>
            <p:ph sz="half" idx="1"/>
            <p:extLst>
              <p:ext uri="{D42A27DB-BD31-4B8C-83A1-F6EECF244321}">
                <p14:modId xmlns:p14="http://schemas.microsoft.com/office/powerpoint/2010/main" val="1971613301"/>
              </p:ext>
            </p:extLst>
          </p:nvPr>
        </p:nvGraphicFramePr>
        <p:xfrm>
          <a:off x="581192" y="2228003"/>
          <a:ext cx="6448257" cy="363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descr="A group of people in a classroom&#10;&#10;Description automatically generated">
            <a:extLst>
              <a:ext uri="{FF2B5EF4-FFF2-40B4-BE49-F238E27FC236}">
                <a16:creationId xmlns:a16="http://schemas.microsoft.com/office/drawing/2014/main" id="{090E344D-A86B-6AFF-5C22-061660A2E37F}"/>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rot="5400000">
            <a:off x="7665158" y="1914612"/>
            <a:ext cx="3633787" cy="4257506"/>
          </a:xfrm>
        </p:spPr>
      </p:pic>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6</a:t>
            </a:fld>
            <a:endParaRPr kumimoji="0" lang="en-US"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FB82E0F5-BAD9-1815-944D-4EEA69737C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9509" y="771178"/>
            <a:ext cx="2817520" cy="936281"/>
          </a:xfrm>
          <a:prstGeom prst="rect">
            <a:avLst/>
          </a:prstGeom>
        </p:spPr>
      </p:pic>
    </p:spTree>
    <p:extLst>
      <p:ext uri="{BB962C8B-B14F-4D97-AF65-F5344CB8AC3E}">
        <p14:creationId xmlns:p14="http://schemas.microsoft.com/office/powerpoint/2010/main" val="412461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451BDD-6D6C-E81F-8C0C-C1DF3B57EDD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427293" y="1898072"/>
            <a:ext cx="11335216" cy="4682837"/>
          </a:xfrm>
          <a:prstGeom prst="rect">
            <a:avLst/>
          </a:prstGeom>
        </p:spPr>
      </p:pic>
      <p:sp>
        <p:nvSpPr>
          <p:cNvPr id="2" name="Title 1">
            <a:extLst>
              <a:ext uri="{FF2B5EF4-FFF2-40B4-BE49-F238E27FC236}">
                <a16:creationId xmlns:a16="http://schemas.microsoft.com/office/drawing/2014/main" id="{68059B0D-4B07-304E-6046-CABC03EDDC60}"/>
              </a:ext>
            </a:extLst>
          </p:cNvPr>
          <p:cNvSpPr>
            <a:spLocks noGrp="1"/>
          </p:cNvSpPr>
          <p:nvPr>
            <p:ph type="title"/>
          </p:nvPr>
        </p:nvSpPr>
        <p:spPr/>
        <p:txBody>
          <a:bodyPr/>
          <a:lstStyle/>
          <a:p>
            <a:r>
              <a:rPr lang="en-US" dirty="0"/>
              <a:t>Student Loans</a:t>
            </a:r>
          </a:p>
        </p:txBody>
      </p:sp>
      <p:sp>
        <p:nvSpPr>
          <p:cNvPr id="3" name="Content Placeholder 2">
            <a:extLst>
              <a:ext uri="{FF2B5EF4-FFF2-40B4-BE49-F238E27FC236}">
                <a16:creationId xmlns:a16="http://schemas.microsoft.com/office/drawing/2014/main" id="{C093030A-0F73-CAF8-FA59-E2B47C2BCF8D}"/>
              </a:ext>
            </a:extLst>
          </p:cNvPr>
          <p:cNvSpPr>
            <a:spLocks noGrp="1"/>
          </p:cNvSpPr>
          <p:nvPr>
            <p:ph sz="half" idx="1"/>
          </p:nvPr>
        </p:nvSpPr>
        <p:spPr/>
        <p:txBody>
          <a:bodyPr>
            <a:noAutofit/>
          </a:bodyPr>
          <a:lstStyle/>
          <a:p>
            <a:pPr marL="285750" lvl="0" indent="-285750">
              <a:lnSpc>
                <a:spcPct val="150000"/>
              </a:lnSpc>
              <a:buFont typeface="Arial" panose="020B0604020202020204" pitchFamily="34" charset="0"/>
              <a:buChar char="•"/>
              <a:defRPr/>
            </a:pPr>
            <a:r>
              <a:rPr lang="en-US" sz="1400" dirty="0">
                <a:solidFill>
                  <a:schemeClr val="tx1"/>
                </a:solidFill>
                <a:latin typeface="Source Sans Pro" panose="020B0503030403020204" pitchFamily="34" charset="0"/>
                <a:ea typeface="Source Sans Pro" panose="020B0503030403020204" pitchFamily="34" charset="0"/>
              </a:rPr>
              <a:t>Serves students in or from the State of Connecticut</a:t>
            </a:r>
          </a:p>
          <a:p>
            <a:pPr marL="285750" lvl="0" indent="-285750">
              <a:lnSpc>
                <a:spcPct val="150000"/>
              </a:lnSpc>
              <a:buFont typeface="Arial" panose="020B0604020202020204" pitchFamily="34" charset="0"/>
              <a:buChar char="•"/>
              <a:defRPr/>
            </a:pPr>
            <a:r>
              <a:rPr lang="en-US" sz="1400" dirty="0">
                <a:solidFill>
                  <a:schemeClr val="tx1"/>
                </a:solidFill>
                <a:latin typeface="Source Sans Pro" panose="020B0503030403020204" pitchFamily="34" charset="0"/>
                <a:ea typeface="Source Sans Pro" panose="020B0503030403020204" pitchFamily="34" charset="0"/>
              </a:rPr>
              <a:t>Loans are funded from tax-exempt bonds issued and paid by CHESLA, but also backed by the State of Connecticut.</a:t>
            </a:r>
          </a:p>
          <a:p>
            <a:pPr marL="285750" indent="-285750">
              <a:lnSpc>
                <a:spcPct val="150000"/>
              </a:lnSpc>
              <a:buFont typeface="Arial" panose="020B0604020202020204" pitchFamily="34" charset="0"/>
              <a:buChar char="•"/>
            </a:pPr>
            <a:r>
              <a:rPr lang="en-US" sz="1400" dirty="0">
                <a:solidFill>
                  <a:schemeClr val="tx1"/>
                </a:solidFill>
                <a:latin typeface="Source Sans Pro" panose="020B0503030403020204" pitchFamily="34" charset="0"/>
                <a:ea typeface="Source Sans Pro" panose="020B0503030403020204" pitchFamily="34" charset="0"/>
              </a:rPr>
              <a:t>Historically, the program has disbursed $614.3 million across 61,170 loans. </a:t>
            </a:r>
          </a:p>
          <a:p>
            <a:pPr marL="285750" indent="-285750">
              <a:lnSpc>
                <a:spcPct val="150000"/>
              </a:lnSpc>
              <a:buFont typeface="Arial" panose="020B0604020202020204" pitchFamily="34" charset="0"/>
              <a:buChar char="•"/>
            </a:pPr>
            <a:r>
              <a:rPr lang="en-US" sz="1400" dirty="0">
                <a:solidFill>
                  <a:schemeClr val="tx1"/>
                </a:solidFill>
                <a:latin typeface="Source Sans Pro" panose="020B0503030403020204" pitchFamily="34" charset="0"/>
                <a:ea typeface="Source Sans Pro" panose="020B0503030403020204" pitchFamily="34" charset="0"/>
              </a:rPr>
              <a:t>Designed to help after financial aid, scholarships, and Direct Subsidized &amp; Direct Unsubsidized federal loans.</a:t>
            </a:r>
          </a:p>
          <a:p>
            <a:pPr marL="285750" indent="-285750">
              <a:lnSpc>
                <a:spcPct val="150000"/>
              </a:lnSpc>
              <a:buFont typeface="Arial" panose="020B0604020202020204" pitchFamily="34" charset="0"/>
              <a:buChar char="•"/>
            </a:pPr>
            <a:r>
              <a:rPr lang="en-US" sz="1400" dirty="0">
                <a:solidFill>
                  <a:schemeClr val="tx1"/>
                </a:solidFill>
                <a:latin typeface="Source Sans Pro" panose="020B0503030403020204" pitchFamily="34" charset="0"/>
                <a:ea typeface="Source Sans Pro" panose="020B0503030403020204" pitchFamily="34" charset="0"/>
              </a:rPr>
              <a:t>Compare to the Parent PLUS and other private loans</a:t>
            </a:r>
          </a:p>
          <a:p>
            <a:pPr marL="285750" indent="-285750">
              <a:lnSpc>
                <a:spcPct val="150000"/>
              </a:lnSpc>
              <a:buFont typeface="Arial" panose="020B0604020202020204" pitchFamily="34" charset="0"/>
              <a:buChar char="•"/>
            </a:pPr>
            <a:r>
              <a:rPr lang="en-US" sz="1400" dirty="0">
                <a:solidFill>
                  <a:schemeClr val="tx1"/>
                </a:solidFill>
                <a:latin typeface="Source Sans Pro" panose="020B0503030403020204" pitchFamily="34" charset="0"/>
                <a:ea typeface="Source Sans Pro" panose="020B0503030403020204" pitchFamily="34" charset="0"/>
              </a:rPr>
              <a:t>No application deadline. Apply anytime after receiving your Financial Aid package from the school.</a:t>
            </a:r>
          </a:p>
        </p:txBody>
      </p:sp>
      <p:sp>
        <p:nvSpPr>
          <p:cNvPr id="5" name="Content Placeholder 4">
            <a:extLst>
              <a:ext uri="{FF2B5EF4-FFF2-40B4-BE49-F238E27FC236}">
                <a16:creationId xmlns:a16="http://schemas.microsoft.com/office/drawing/2014/main" id="{EF99130A-912A-94E8-9382-DB8098C27C2E}"/>
              </a:ext>
            </a:extLst>
          </p:cNvPr>
          <p:cNvSpPr>
            <a:spLocks noGrp="1"/>
          </p:cNvSpPr>
          <p:nvPr>
            <p:ph sz="half" idx="2"/>
          </p:nvPr>
        </p:nvSpPr>
        <p:spPr/>
        <p:txBody>
          <a:bodyPr>
            <a:normAutofit fontScale="70000" lnSpcReduction="20000"/>
          </a:bodyPr>
          <a:lstStyle/>
          <a:p>
            <a:pPr marR="0" lvl="0" algn="l" defTabSz="457200" rtl="0" eaLnBrk="1" fontAlgn="auto" latinLnBrk="0" hangingPunct="1">
              <a:lnSpc>
                <a:spcPct val="150000"/>
              </a:lnSpc>
              <a:spcBef>
                <a:spcPts val="0"/>
              </a:spcBef>
              <a:spcAft>
                <a:spcPts val="0"/>
              </a:spcAft>
              <a:buSzTx/>
              <a:tabLst/>
              <a:defRPr/>
            </a:pPr>
            <a:r>
              <a:rPr kumimoji="0" lang="en-US" sz="29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Current Loan Offering:</a:t>
            </a:r>
          </a:p>
          <a:p>
            <a:pPr marL="1200150" marR="0" lvl="2" indent="-285750" algn="l" defTabSz="457200" rtl="0" eaLnBrk="1" fontAlgn="auto" latinLnBrk="0" hangingPunct="1">
              <a:lnSpc>
                <a:spcPct val="150000"/>
              </a:lnSpc>
              <a:spcBef>
                <a:spcPts val="0"/>
              </a:spcBef>
              <a:spcAft>
                <a:spcPts val="0"/>
              </a:spcAft>
              <a:buSzTx/>
              <a:buFont typeface="Wingdings" panose="05000000000000000000" pitchFamily="2" charset="2"/>
              <a:buChar char="ü"/>
              <a:tabLst/>
              <a:defRPr/>
            </a:pPr>
            <a:r>
              <a:rPr kumimoji="0" lang="en-US" sz="29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Non-tiered fixed interest rate of 6.65%</a:t>
            </a:r>
          </a:p>
          <a:p>
            <a:pPr marL="1200150" marR="0" lvl="2" indent="-285750" algn="l" defTabSz="457200" rtl="0" eaLnBrk="1" fontAlgn="auto" latinLnBrk="0" hangingPunct="1">
              <a:lnSpc>
                <a:spcPct val="150000"/>
              </a:lnSpc>
              <a:spcBef>
                <a:spcPts val="0"/>
              </a:spcBef>
              <a:spcAft>
                <a:spcPts val="0"/>
              </a:spcAft>
              <a:buSzTx/>
              <a:buFont typeface="Wingdings" panose="05000000000000000000" pitchFamily="2" charset="2"/>
              <a:buChar char="ü"/>
              <a:tabLst/>
              <a:defRPr/>
            </a:pPr>
            <a:r>
              <a:rPr kumimoji="0" lang="en-US" sz="29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140-month repayment term</a:t>
            </a:r>
          </a:p>
          <a:p>
            <a:pPr marL="1200150" marR="0" lvl="2" indent="-285750" algn="l" defTabSz="457200" rtl="0" eaLnBrk="1" fontAlgn="auto" latinLnBrk="0" hangingPunct="1">
              <a:lnSpc>
                <a:spcPct val="150000"/>
              </a:lnSpc>
              <a:spcBef>
                <a:spcPts val="0"/>
              </a:spcBef>
              <a:spcAft>
                <a:spcPts val="0"/>
              </a:spcAft>
              <a:buSzTx/>
              <a:buFont typeface="Wingdings" panose="05000000000000000000" pitchFamily="2" charset="2"/>
              <a:buChar char="ü"/>
              <a:tabLst/>
              <a:defRPr/>
            </a:pPr>
            <a:r>
              <a:rPr kumimoji="0" lang="en-US" sz="29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No fees!</a:t>
            </a:r>
          </a:p>
          <a:p>
            <a:pPr marL="1200150" lvl="2" indent="-285750">
              <a:lnSpc>
                <a:spcPct val="150000"/>
              </a:lnSpc>
              <a:buFont typeface="Wingdings" panose="05000000000000000000" pitchFamily="2" charset="2"/>
              <a:buChar char="ü"/>
              <a:defRPr/>
            </a:pPr>
            <a:r>
              <a:rPr lang="en-US" sz="2900" dirty="0">
                <a:solidFill>
                  <a:prstClr val="black"/>
                </a:solidFill>
                <a:latin typeface="Source Sans Pro" panose="020B0503030403020204" pitchFamily="34" charset="0"/>
                <a:ea typeface="Source Sans Pro" panose="020B0503030403020204" pitchFamily="34" charset="0"/>
              </a:rPr>
              <a:t>Borrowing Limits:  a minimum of </a:t>
            </a:r>
            <a:r>
              <a:rPr lang="en-US" sz="2900" dirty="0">
                <a:latin typeface="Source Sans Pro" panose="020B0503030403020204" pitchFamily="34" charset="0"/>
                <a:ea typeface="Source Sans Pro" panose="020B0503030403020204" pitchFamily="34" charset="0"/>
              </a:rPr>
              <a:t>$2,000 to up a </a:t>
            </a:r>
            <a:r>
              <a:rPr lang="en-US" sz="2900" dirty="0">
                <a:solidFill>
                  <a:prstClr val="black"/>
                </a:solidFill>
                <a:latin typeface="Source Sans Pro" panose="020B0503030403020204" pitchFamily="34" charset="0"/>
                <a:ea typeface="Source Sans Pro" panose="020B0503030403020204" pitchFamily="34" charset="0"/>
              </a:rPr>
              <a:t>cumulative maximum principal balance outstanding of $125,000</a:t>
            </a:r>
            <a:endParaRPr kumimoji="0" lang="en-US" sz="29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7</a:t>
            </a:fld>
            <a:endParaRPr kumimoji="0" lang="en-US" b="0"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7" name="Picture 6" descr="A white text on a black background&#10;&#10;Description automatically generated">
            <a:extLst>
              <a:ext uri="{FF2B5EF4-FFF2-40B4-BE49-F238E27FC236}">
                <a16:creationId xmlns:a16="http://schemas.microsoft.com/office/drawing/2014/main" id="{C2BC7D48-F2C6-F9A8-1743-672EC36C8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164" y="812708"/>
            <a:ext cx="2651643" cy="846990"/>
          </a:xfrm>
          <a:prstGeom prst="rect">
            <a:avLst/>
          </a:prstGeom>
        </p:spPr>
      </p:pic>
    </p:spTree>
    <p:extLst>
      <p:ext uri="{BB962C8B-B14F-4D97-AF65-F5344CB8AC3E}">
        <p14:creationId xmlns:p14="http://schemas.microsoft.com/office/powerpoint/2010/main" val="58631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wo women talking">
            <a:extLst>
              <a:ext uri="{FF2B5EF4-FFF2-40B4-BE49-F238E27FC236}">
                <a16:creationId xmlns:a16="http://schemas.microsoft.com/office/drawing/2014/main" id="{98FF4749-B094-C2BF-D04A-799B68630C05}"/>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a:stretch/>
        </p:blipFill>
        <p:spPr>
          <a:xfrm>
            <a:off x="471055" y="1898072"/>
            <a:ext cx="11263746" cy="4682837"/>
          </a:xfrm>
          <a:prstGeom prst="rect">
            <a:avLst/>
          </a:prstGeom>
        </p:spPr>
      </p:pic>
      <p:sp>
        <p:nvSpPr>
          <p:cNvPr id="2" name="Title 1">
            <a:extLst>
              <a:ext uri="{FF2B5EF4-FFF2-40B4-BE49-F238E27FC236}">
                <a16:creationId xmlns:a16="http://schemas.microsoft.com/office/drawing/2014/main" id="{8BE393BA-B7D6-1E62-9116-4EE2049C7C3D}"/>
              </a:ext>
            </a:extLst>
          </p:cNvPr>
          <p:cNvSpPr>
            <a:spLocks noGrp="1"/>
          </p:cNvSpPr>
          <p:nvPr>
            <p:ph type="title"/>
          </p:nvPr>
        </p:nvSpPr>
        <p:spPr/>
        <p:txBody>
          <a:bodyPr/>
          <a:lstStyle/>
          <a:p>
            <a:r>
              <a:rPr lang="en-US" dirty="0"/>
              <a:t>Refinancing opportunities</a:t>
            </a:r>
          </a:p>
        </p:txBody>
      </p:sp>
      <p:sp>
        <p:nvSpPr>
          <p:cNvPr id="5" name="Content Placeholder 4">
            <a:extLst>
              <a:ext uri="{FF2B5EF4-FFF2-40B4-BE49-F238E27FC236}">
                <a16:creationId xmlns:a16="http://schemas.microsoft.com/office/drawing/2014/main" id="{22DDAEB4-31C8-957F-5741-6862385F5CC9}"/>
              </a:ext>
            </a:extLst>
          </p:cNvPr>
          <p:cNvSpPr>
            <a:spLocks noGrp="1"/>
          </p:cNvSpPr>
          <p:nvPr>
            <p:ph sz="half" idx="1"/>
          </p:nvPr>
        </p:nvSpPr>
        <p:spPr/>
        <p:txBody>
          <a:bodyPr>
            <a:normAutofit fontScale="85000" lnSpcReduction="20000"/>
          </a:bodyPr>
          <a:lstStyle/>
          <a:p>
            <a:pPr>
              <a:lnSpc>
                <a:spcPct val="150000"/>
              </a:lnSpc>
              <a:buSzTx/>
              <a:buFont typeface="Arial" panose="020B0604020202020204" pitchFamily="34" charset="0"/>
              <a:buChar char="•"/>
              <a:defRPr/>
            </a:pP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Launched at the end of June 2016</a:t>
            </a:r>
          </a:p>
          <a:p>
            <a:pPr marR="0" lvl="0" algn="l" defTabSz="457200" rtl="0" eaLnBrk="1" fontAlgn="auto" latinLnBrk="0" hangingPunct="1">
              <a:lnSpc>
                <a:spcPct val="150000"/>
              </a:lnSpc>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Source Sans Pro" panose="020B0503030403020204" pitchFamily="34" charset="0"/>
                <a:ea typeface="Source Sans Pro" panose="020B0503030403020204" pitchFamily="34" charset="0"/>
              </a:rPr>
              <a:t>Serves Connecticut residents refinancing any school-certified student loan and borrowers refinancing a prior CHESLA loan. </a:t>
            </a:r>
          </a:p>
          <a:p>
            <a:pPr>
              <a:lnSpc>
                <a:spcPct val="150000"/>
              </a:lnSpc>
              <a:buFont typeface="Arial" panose="020B0604020202020204" pitchFamily="34" charset="0"/>
              <a:buChar char="•"/>
              <a:defRPr/>
            </a:pPr>
            <a:r>
              <a:rPr lang="en-US" sz="1600" dirty="0">
                <a:solidFill>
                  <a:schemeClr val="tx1"/>
                </a:solidFill>
                <a:latin typeface="Source Sans Pro" panose="020B0503030403020204" pitchFamily="34" charset="0"/>
                <a:ea typeface="Source Sans Pro" panose="020B0503030403020204" pitchFamily="34" charset="0"/>
              </a:rPr>
              <a:t>Offer personalized refinancing analysis before applying</a:t>
            </a:r>
          </a:p>
          <a:p>
            <a:pPr marL="285750" indent="-285750">
              <a:lnSpc>
                <a:spcPct val="150000"/>
              </a:lnSpc>
              <a:buFont typeface="Arial" panose="020B0604020202020204" pitchFamily="34" charset="0"/>
              <a:buChar char="•"/>
            </a:pPr>
            <a:r>
              <a:rPr lang="en-US" sz="1600" dirty="0">
                <a:solidFill>
                  <a:schemeClr val="tx1"/>
                </a:solidFill>
                <a:latin typeface="Source Sans Pro" panose="020B0503030403020204" pitchFamily="34" charset="0"/>
                <a:ea typeface="Source Sans Pro" panose="020B0503030403020204" pitchFamily="34" charset="0"/>
              </a:rPr>
              <a:t>Designed to help professionals that may be struggling to manage their student loan debt.</a:t>
            </a:r>
          </a:p>
          <a:p>
            <a:pPr marL="285750" indent="-285750">
              <a:lnSpc>
                <a:spcPct val="150000"/>
              </a:lnSpc>
              <a:buFont typeface="Arial" panose="020B0604020202020204" pitchFamily="34" charset="0"/>
              <a:buChar char="•"/>
            </a:pPr>
            <a:r>
              <a:rPr lang="en-US" sz="1600" dirty="0">
                <a:solidFill>
                  <a:schemeClr val="tx1"/>
                </a:solidFill>
                <a:latin typeface="Source Sans Pro" panose="020B0503030403020204" pitchFamily="34" charset="0"/>
                <a:ea typeface="Source Sans Pro" panose="020B0503030403020204" pitchFamily="34" charset="0"/>
              </a:rPr>
              <a:t>On average Refi CT borrowers are reducing their interest rate by 2.50%.</a:t>
            </a:r>
          </a:p>
          <a:p>
            <a:pPr marL="285750" indent="-285750">
              <a:lnSpc>
                <a:spcPct val="150000"/>
              </a:lnSpc>
              <a:buFont typeface="Arial" panose="020B0604020202020204" pitchFamily="34" charset="0"/>
              <a:buChar char="•"/>
            </a:pPr>
            <a:r>
              <a:rPr lang="en-US" sz="1600" dirty="0">
                <a:solidFill>
                  <a:prstClr val="black"/>
                </a:solidFill>
                <a:latin typeface="Source Sans Pro" panose="020B0503030403020204" pitchFamily="34" charset="0"/>
                <a:ea typeface="Source Sans Pro" panose="020B0503030403020204" pitchFamily="34" charset="0"/>
              </a:rPr>
              <a:t>Historically, the program has disbursed over $24.3 million across 468 loans. </a:t>
            </a:r>
            <a:endParaRPr lang="en-US" sz="1600" dirty="0">
              <a:solidFill>
                <a:schemeClr val="tx1"/>
              </a:solidFill>
              <a:latin typeface="Source Sans Pro" panose="020B0503030403020204" pitchFamily="34" charset="0"/>
              <a:ea typeface="Source Sans Pro" panose="020B0503030403020204" pitchFamily="34" charset="0"/>
            </a:endParaRPr>
          </a:p>
          <a:p>
            <a:endParaRPr lang="en-US" dirty="0"/>
          </a:p>
        </p:txBody>
      </p:sp>
      <p:sp>
        <p:nvSpPr>
          <p:cNvPr id="6" name="Content Placeholder 5">
            <a:extLst>
              <a:ext uri="{FF2B5EF4-FFF2-40B4-BE49-F238E27FC236}">
                <a16:creationId xmlns:a16="http://schemas.microsoft.com/office/drawing/2014/main" id="{58C2D294-D1EA-26B9-4D63-7BE2654D0B3C}"/>
              </a:ext>
            </a:extLst>
          </p:cNvPr>
          <p:cNvSpPr>
            <a:spLocks noGrp="1"/>
          </p:cNvSpPr>
          <p:nvPr>
            <p:ph sz="half" idx="2"/>
          </p:nvPr>
        </p:nvSpPr>
        <p:spPr/>
        <p:txBody>
          <a:bodyPr>
            <a:normAutofit fontScale="85000" lnSpcReduction="20000"/>
          </a:bodyPr>
          <a:lstStyle/>
          <a:p>
            <a:pPr marL="285750" lvl="0" indent="-285750">
              <a:lnSpc>
                <a:spcPct val="150000"/>
              </a:lnSpc>
              <a:spcAft>
                <a:spcPts val="600"/>
              </a:spcAft>
              <a:buFont typeface="Arial" panose="020B0604020202020204" pitchFamily="34" charset="0"/>
              <a:buChar char="•"/>
              <a:defRPr/>
            </a:pPr>
            <a:r>
              <a:rPr lang="en-US" sz="1600" b="1" dirty="0">
                <a:solidFill>
                  <a:prstClr val="black"/>
                </a:solidFill>
                <a:latin typeface="Source Sans Pro" panose="020B0503030403020204" pitchFamily="34" charset="0"/>
                <a:ea typeface="Source Sans Pro" panose="020B0503030403020204" pitchFamily="34" charset="0"/>
              </a:rPr>
              <a:t>Current program features include:</a:t>
            </a:r>
          </a:p>
          <a:p>
            <a:pPr marL="1200150" lvl="2" indent="-285750">
              <a:lnSpc>
                <a:spcPct val="150000"/>
              </a:lnSpc>
              <a:spcAft>
                <a:spcPts val="600"/>
              </a:spcAft>
              <a:buFont typeface="Wingdings" panose="05000000000000000000" pitchFamily="2" charset="2"/>
              <a:buChar char="ü"/>
              <a:defRPr/>
            </a:pPr>
            <a:r>
              <a:rPr lang="en-US" sz="1600" dirty="0">
                <a:solidFill>
                  <a:prstClr val="black"/>
                </a:solidFill>
                <a:latin typeface="Source Sans Pro" panose="020B0503030403020204" pitchFamily="34" charset="0"/>
                <a:ea typeface="Source Sans Pro" panose="020B0503030403020204" pitchFamily="34" charset="0"/>
              </a:rPr>
              <a:t>Tiered fixed rates based on credit scores and loan term</a:t>
            </a:r>
          </a:p>
          <a:p>
            <a:pPr marL="1200150" lvl="2" indent="-285750">
              <a:lnSpc>
                <a:spcPct val="150000"/>
              </a:lnSpc>
              <a:spcAft>
                <a:spcPts val="600"/>
              </a:spcAft>
              <a:buFont typeface="Wingdings" panose="05000000000000000000" pitchFamily="2" charset="2"/>
              <a:buChar char="ü"/>
              <a:defRPr/>
            </a:pPr>
            <a:r>
              <a:rPr lang="en-US" sz="1600" dirty="0">
                <a:solidFill>
                  <a:prstClr val="black"/>
                </a:solidFill>
                <a:latin typeface="Source Sans Pro" panose="020B0503030403020204" pitchFamily="34" charset="0"/>
                <a:ea typeface="Source Sans Pro" panose="020B0503030403020204" pitchFamily="34" charset="0"/>
              </a:rPr>
              <a:t>Fixed rates as low as 4.99%* with a co-signer, or 5.25%* without a co-signer; APRs range from </a:t>
            </a:r>
            <a:r>
              <a:rPr lang="en-US" sz="1600" b="1" dirty="0">
                <a:solidFill>
                  <a:prstClr val="black"/>
                </a:solidFill>
                <a:latin typeface="Source Sans Pro" panose="020B0503030403020204" pitchFamily="34" charset="0"/>
                <a:ea typeface="Source Sans Pro" panose="020B0503030403020204" pitchFamily="34" charset="0"/>
              </a:rPr>
              <a:t>4.99% to 7.74%</a:t>
            </a:r>
            <a:r>
              <a:rPr lang="en-US" sz="1600" dirty="0">
                <a:solidFill>
                  <a:prstClr val="black"/>
                </a:solidFill>
                <a:latin typeface="Source Sans Pro" panose="020B0503030403020204" pitchFamily="34" charset="0"/>
                <a:ea typeface="Source Sans Pro" panose="020B0503030403020204" pitchFamily="34" charset="0"/>
              </a:rPr>
              <a:t> across all credit tiers and loan terms     </a:t>
            </a:r>
            <a:br>
              <a:rPr lang="en-US" sz="1600" dirty="0">
                <a:solidFill>
                  <a:prstClr val="black"/>
                </a:solidFill>
                <a:latin typeface="Source Sans Pro" panose="020B0503030403020204" pitchFamily="34" charset="0"/>
                <a:ea typeface="Source Sans Pro" panose="020B0503030403020204" pitchFamily="34" charset="0"/>
              </a:rPr>
            </a:br>
            <a:r>
              <a:rPr lang="en-US" sz="1600" i="1" dirty="0">
                <a:solidFill>
                  <a:prstClr val="black"/>
                </a:solidFill>
                <a:latin typeface="Source Sans Pro" panose="020B0503030403020204" pitchFamily="34" charset="0"/>
                <a:ea typeface="Source Sans Pro" panose="020B0503030403020204" pitchFamily="34" charset="0"/>
              </a:rPr>
              <a:t>(*0.25% ACH interest rate reduction is available)</a:t>
            </a:r>
          </a:p>
          <a:p>
            <a:pPr marL="1200150" lvl="2" indent="-285750">
              <a:lnSpc>
                <a:spcPct val="150000"/>
              </a:lnSpc>
              <a:spcAft>
                <a:spcPts val="600"/>
              </a:spcAft>
              <a:buFont typeface="Wingdings" panose="05000000000000000000" pitchFamily="2" charset="2"/>
              <a:buChar char="ü"/>
              <a:defRPr/>
            </a:pPr>
            <a:r>
              <a:rPr lang="en-US" sz="1600" dirty="0">
                <a:solidFill>
                  <a:prstClr val="black"/>
                </a:solidFill>
                <a:latin typeface="Source Sans Pro" panose="020B0503030403020204" pitchFamily="34" charset="0"/>
                <a:ea typeface="Source Sans Pro" panose="020B0503030403020204" pitchFamily="34" charset="0"/>
              </a:rPr>
              <a:t>5-, 10-, and 15-year repayment term options</a:t>
            </a:r>
          </a:p>
          <a:p>
            <a:pPr marL="1200150" lvl="2" indent="-285750">
              <a:lnSpc>
                <a:spcPct val="150000"/>
              </a:lnSpc>
              <a:spcAft>
                <a:spcPts val="600"/>
              </a:spcAft>
              <a:buFont typeface="Wingdings" panose="05000000000000000000" pitchFamily="2" charset="2"/>
              <a:buChar char="ü"/>
              <a:defRPr/>
            </a:pPr>
            <a:r>
              <a:rPr lang="en-US" sz="1600" dirty="0">
                <a:solidFill>
                  <a:prstClr val="black"/>
                </a:solidFill>
                <a:latin typeface="Source Sans Pro" panose="020B0503030403020204" pitchFamily="34" charset="0"/>
                <a:ea typeface="Source Sans Pro" panose="020B0503030403020204" pitchFamily="34" charset="0"/>
              </a:rPr>
              <a:t>No fees!</a:t>
            </a:r>
          </a:p>
          <a:p>
            <a:endParaRPr lang="en-US" dirty="0"/>
          </a:p>
        </p:txBody>
      </p:sp>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8</a:t>
            </a:fld>
            <a:endParaRPr kumimoji="0" lang="en-US" b="0"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11" name="Picture 10" descr="A black background with white text&#10;&#10;Description automatically generated">
            <a:extLst>
              <a:ext uri="{FF2B5EF4-FFF2-40B4-BE49-F238E27FC236}">
                <a16:creationId xmlns:a16="http://schemas.microsoft.com/office/drawing/2014/main" id="{D90CC2D4-0CA6-88DF-25DC-B3EF4E929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8537" y="729657"/>
            <a:ext cx="2355288" cy="988333"/>
          </a:xfrm>
          <a:prstGeom prst="rect">
            <a:avLst/>
          </a:prstGeom>
        </p:spPr>
      </p:pic>
    </p:spTree>
    <p:extLst>
      <p:ext uri="{BB962C8B-B14F-4D97-AF65-F5344CB8AC3E}">
        <p14:creationId xmlns:p14="http://schemas.microsoft.com/office/powerpoint/2010/main" val="242396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7EE345-31B9-545B-4480-9F47CA166F75}"/>
              </a:ext>
            </a:extLst>
          </p:cNvPr>
          <p:cNvSpPr>
            <a:spLocks noGrp="1"/>
          </p:cNvSpPr>
          <p:nvPr>
            <p:ph type="title"/>
          </p:nvPr>
        </p:nvSpPr>
        <p:spPr/>
        <p:txBody>
          <a:bodyPr/>
          <a:lstStyle/>
          <a:p>
            <a:r>
              <a:rPr lang="en-US" dirty="0"/>
              <a:t>Employer Student Loan Support Program</a:t>
            </a:r>
          </a:p>
        </p:txBody>
      </p:sp>
      <p:pic>
        <p:nvPicPr>
          <p:cNvPr id="10" name="Content Placeholder 9" descr="People talking in workplace">
            <a:extLst>
              <a:ext uri="{FF2B5EF4-FFF2-40B4-BE49-F238E27FC236}">
                <a16:creationId xmlns:a16="http://schemas.microsoft.com/office/drawing/2014/main" id="{05BC3DC1-5E74-FE7C-B9A0-D610F3308EF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1025" y="2236523"/>
            <a:ext cx="5422900" cy="3615266"/>
          </a:xfrm>
        </p:spPr>
      </p:pic>
      <p:sp>
        <p:nvSpPr>
          <p:cNvPr id="7" name="Content Placeholder 6">
            <a:extLst>
              <a:ext uri="{FF2B5EF4-FFF2-40B4-BE49-F238E27FC236}">
                <a16:creationId xmlns:a16="http://schemas.microsoft.com/office/drawing/2014/main" id="{620BCAF6-8685-E584-4C56-2842D4AB0224}"/>
              </a:ext>
            </a:extLst>
          </p:cNvPr>
          <p:cNvSpPr>
            <a:spLocks noGrp="1"/>
          </p:cNvSpPr>
          <p:nvPr>
            <p:ph sz="half" idx="2"/>
          </p:nvPr>
        </p:nvSpPr>
        <p:spPr/>
        <p:txBody>
          <a:bodyPr>
            <a:normAutofit fontScale="77500" lnSpcReduction="20000"/>
          </a:bodyPr>
          <a:lstStyle/>
          <a:p>
            <a:pPr marL="342900" indent="-342900">
              <a:lnSpc>
                <a:spcPct val="150000"/>
              </a:lnSpc>
              <a:spcAft>
                <a:spcPts val="600"/>
              </a:spcAft>
              <a:buFont typeface="Arial" panose="020B0604020202020204" pitchFamily="34" charset="0"/>
              <a:buChar char="•"/>
              <a:defRPr/>
            </a:pPr>
            <a:r>
              <a:rPr lang="en-US" dirty="0">
                <a:solidFill>
                  <a:prstClr val="black"/>
                </a:solidFill>
              </a:rPr>
              <a:t>CHESLA and RISLA are quasi-public state authorities created to help students and families finance the cost of higher education.</a:t>
            </a:r>
          </a:p>
          <a:p>
            <a:pPr marL="342900" indent="-342900">
              <a:lnSpc>
                <a:spcPct val="150000"/>
              </a:lnSpc>
              <a:spcAft>
                <a:spcPts val="600"/>
              </a:spcAft>
              <a:buFont typeface="Arial" panose="020B0604020202020204" pitchFamily="34" charset="0"/>
              <a:buChar char="•"/>
              <a:defRPr/>
            </a:pPr>
            <a:r>
              <a:rPr lang="en-US" dirty="0">
                <a:solidFill>
                  <a:prstClr val="black"/>
                </a:solidFill>
              </a:rPr>
              <a:t>CHESLA has partnered with its Rhode Island counterpart, RISLA, to offer a robust program for employers. CHESLA offers its financing programs, while RISLA handles the student loan repayment processing.</a:t>
            </a:r>
          </a:p>
          <a:p>
            <a:pPr marL="342900" indent="-342900">
              <a:lnSpc>
                <a:spcPct val="150000"/>
              </a:lnSpc>
              <a:spcAft>
                <a:spcPts val="600"/>
              </a:spcAft>
              <a:buFont typeface="Arial" panose="020B0604020202020204" pitchFamily="34" charset="0"/>
              <a:buChar char="•"/>
              <a:defRPr/>
            </a:pPr>
            <a:r>
              <a:rPr lang="en-US" dirty="0">
                <a:solidFill>
                  <a:prstClr val="black"/>
                </a:solidFill>
              </a:rPr>
              <a:t>The dynamic CHESLA/RISLA partnership works with Human Resources teams to identify employees with student loan debt.</a:t>
            </a:r>
          </a:p>
          <a:p>
            <a:pPr marL="342900" indent="-342900">
              <a:lnSpc>
                <a:spcPct val="150000"/>
              </a:lnSpc>
              <a:spcAft>
                <a:spcPts val="600"/>
              </a:spcAft>
              <a:buFont typeface="Arial" panose="020B0604020202020204" pitchFamily="34" charset="0"/>
              <a:buChar char="•"/>
              <a:defRPr/>
            </a:pPr>
            <a:r>
              <a:rPr lang="en-US" dirty="0">
                <a:solidFill>
                  <a:prstClr val="black"/>
                </a:solidFill>
              </a:rPr>
              <a:t>We customize a benefit package based on unique employer needs.</a:t>
            </a:r>
          </a:p>
          <a:p>
            <a:pPr marL="0" indent="0">
              <a:buNone/>
            </a:pPr>
            <a:endParaRPr lang="en-US" dirty="0"/>
          </a:p>
        </p:txBody>
      </p:sp>
      <p:sp>
        <p:nvSpPr>
          <p:cNvPr id="4" name="Slide Number Placeholder 3">
            <a:extLst>
              <a:ext uri="{FF2B5EF4-FFF2-40B4-BE49-F238E27FC236}">
                <a16:creationId xmlns:a16="http://schemas.microsoft.com/office/drawing/2014/main" id="{DF04B0D5-C5DE-4BD8-B3FC-1B127447966A}"/>
              </a:ext>
            </a:extLst>
          </p:cNvPr>
          <p:cNvSpPr>
            <a:spLocks noGrp="1"/>
          </p:cNvSpPr>
          <p:nvPr>
            <p:ph type="sldNum" sz="quarter" idx="12"/>
          </p:nvPr>
        </p:nvSpPr>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96A32F14-39E0-4D9E-BAD5-0263AAAA8C0E}" type="slidenum">
              <a:rPr kumimoji="0" lang="en-US"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9</a:t>
            </a:fld>
            <a:endParaRPr kumimoji="0" lang="en-US" i="0" u="none" strike="noStrike" cap="none" spc="0" normalizeH="0" baseline="0" noProof="0" dirty="0">
              <a:ln>
                <a:noFill/>
              </a:ln>
              <a:effectLst/>
              <a:uLnTx/>
              <a:uFillTx/>
            </a:endParaRPr>
          </a:p>
        </p:txBody>
      </p:sp>
      <p:sp>
        <p:nvSpPr>
          <p:cNvPr id="12" name="Content Placeholder 1">
            <a:extLst>
              <a:ext uri="{FF2B5EF4-FFF2-40B4-BE49-F238E27FC236}">
                <a16:creationId xmlns:a16="http://schemas.microsoft.com/office/drawing/2014/main" id="{14908536-FD59-4243-B446-247BB19E2FCC}"/>
              </a:ext>
            </a:extLst>
          </p:cNvPr>
          <p:cNvSpPr txBox="1">
            <a:spLocks/>
          </p:cNvSpPr>
          <p:nvPr/>
        </p:nvSpPr>
        <p:spPr>
          <a:xfrm>
            <a:off x="2160945" y="7276345"/>
            <a:ext cx="7520940" cy="3547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6E6E6"/>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7F7F7F"/>
              </a:solidFill>
              <a:effectLst/>
              <a:uLnTx/>
              <a:uFillTx/>
              <a:latin typeface="Calibri Light"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AFF7B2E3-0CCA-0D4A-8F80-F9258ACBC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0981" y="974375"/>
            <a:ext cx="2206047" cy="733084"/>
          </a:xfrm>
          <a:prstGeom prst="rect">
            <a:avLst/>
          </a:prstGeom>
        </p:spPr>
      </p:pic>
    </p:spTree>
    <p:extLst>
      <p:ext uri="{BB962C8B-B14F-4D97-AF65-F5344CB8AC3E}">
        <p14:creationId xmlns:p14="http://schemas.microsoft.com/office/powerpoint/2010/main" val="31588880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1689</Words>
  <Application>Microsoft Office PowerPoint</Application>
  <PresentationFormat>Widescreen</PresentationFormat>
  <Paragraphs>146</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Gill Sans MT</vt:lpstr>
      <vt:lpstr>Source Sans Pro</vt:lpstr>
      <vt:lpstr>Wingdings</vt:lpstr>
      <vt:lpstr>Wingdings 2</vt:lpstr>
      <vt:lpstr>Custom Design</vt:lpstr>
      <vt:lpstr>Dividend</vt:lpstr>
      <vt:lpstr>Mission: Expand educational opportunities and enhance the state’s economic and workforce development by providing cost-effective financing programs for post-secondary education, scholarships, and information resources to Connecticut students, alumni and their families.</vt:lpstr>
      <vt:lpstr>CHESLA Programs</vt:lpstr>
      <vt:lpstr>PowerPoint Presentation</vt:lpstr>
      <vt:lpstr>Scholarships</vt:lpstr>
      <vt:lpstr>Scholarships</vt:lpstr>
      <vt:lpstr>CHESLA Outreach Program</vt:lpstr>
      <vt:lpstr>Student Loans</vt:lpstr>
      <vt:lpstr>Refinancing opportunities</vt:lpstr>
      <vt:lpstr>Employer Student Loan Support Program</vt:lpstr>
      <vt:lpstr>benefits</vt:lpstr>
      <vt:lpstr>Alliance District Loan Subsidy Program</vt:lpstr>
      <vt:lpstr>Frequently Asked Questions</vt:lpstr>
      <vt:lpstr>General In-School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Expand post-secondary educational opportunities and enhance the State’s economic and workforce development through post-secondary education by providing cost-effective education financing programs and information resources to Connecticut students, alumni and their families.  </dc:title>
  <dc:creator>Shannon Reynolds</dc:creator>
  <cp:lastModifiedBy>Shannon Reynolds</cp:lastModifiedBy>
  <cp:revision>33</cp:revision>
  <dcterms:created xsi:type="dcterms:W3CDTF">2022-12-13T21:38:50Z</dcterms:created>
  <dcterms:modified xsi:type="dcterms:W3CDTF">2025-10-02T18:26:50Z</dcterms:modified>
</cp:coreProperties>
</file>